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activeX/activeX1.xml" ContentType="application/vnd.ms-office.activeX+xml"/>
  <Override PartName="/ppt/activeX/activeX1.bin" ContentType="application/vnd.ms-office.activeX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6"/>
  </p:notesMasterIdLst>
  <p:handoutMasterIdLst>
    <p:handoutMasterId r:id="rId27"/>
  </p:handoutMasterIdLst>
  <p:sldIdLst>
    <p:sldId id="256" r:id="rId2"/>
    <p:sldId id="282" r:id="rId3"/>
    <p:sldId id="283" r:id="rId4"/>
    <p:sldId id="274" r:id="rId5"/>
    <p:sldId id="287" r:id="rId6"/>
    <p:sldId id="293" r:id="rId7"/>
    <p:sldId id="276" r:id="rId8"/>
    <p:sldId id="275" r:id="rId9"/>
    <p:sldId id="286" r:id="rId10"/>
    <p:sldId id="299" r:id="rId11"/>
    <p:sldId id="295" r:id="rId12"/>
    <p:sldId id="284" r:id="rId13"/>
    <p:sldId id="291" r:id="rId14"/>
    <p:sldId id="290" r:id="rId15"/>
    <p:sldId id="288" r:id="rId16"/>
    <p:sldId id="292" r:id="rId17"/>
    <p:sldId id="278" r:id="rId18"/>
    <p:sldId id="296" r:id="rId19"/>
    <p:sldId id="279" r:id="rId20"/>
    <p:sldId id="285" r:id="rId21"/>
    <p:sldId id="297" r:id="rId22"/>
    <p:sldId id="294" r:id="rId23"/>
    <p:sldId id="280" r:id="rId24"/>
    <p:sldId id="272" r:id="rId25"/>
  </p:sldIdLst>
  <p:sldSz cx="9144000" cy="6858000" type="screen4x3"/>
  <p:notesSz cx="6794500" cy="9906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A3561A55-F9EE-4292-830F-D7683BAFD268}">
          <p14:sldIdLst>
            <p14:sldId id="256"/>
            <p14:sldId id="282"/>
            <p14:sldId id="283"/>
            <p14:sldId id="274"/>
            <p14:sldId id="287"/>
            <p14:sldId id="293"/>
            <p14:sldId id="276"/>
            <p14:sldId id="275"/>
            <p14:sldId id="286"/>
            <p14:sldId id="299"/>
            <p14:sldId id="295"/>
            <p14:sldId id="284"/>
            <p14:sldId id="291"/>
            <p14:sldId id="290"/>
            <p14:sldId id="288"/>
            <p14:sldId id="292"/>
            <p14:sldId id="278"/>
            <p14:sldId id="296"/>
            <p14:sldId id="279"/>
            <p14:sldId id="285"/>
            <p14:sldId id="297"/>
            <p14:sldId id="294"/>
            <p14:sldId id="280"/>
            <p14:sldId id="272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900"/>
    <a:srgbClr val="008000"/>
    <a:srgbClr val="0000FF"/>
    <a:srgbClr val="99CC00"/>
    <a:srgbClr val="00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611" autoAdjust="0"/>
    <p:restoredTop sz="96010" autoAdjust="0"/>
  </p:normalViewPr>
  <p:slideViewPr>
    <p:cSldViewPr>
      <p:cViewPr>
        <p:scale>
          <a:sx n="100" d="100"/>
          <a:sy n="100" d="100"/>
        </p:scale>
        <p:origin x="-1230" y="-22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activeX/_rels/activeX1.xml.rels><?xml version="1.0" encoding="UTF-8" standalone="yes"?>
<Relationships xmlns="http://schemas.openxmlformats.org/package/2006/relationships"><Relationship Id="rId1" Type="http://schemas.microsoft.com/office/2006/relationships/activeXControlBinary" Target="activeX1.bin"/></Relationships>
</file>

<file path=ppt/activeX/activeX1.xml><?xml version="1.0" encoding="utf-8"?>
<ax:ocx xmlns:ax="http://schemas.microsoft.com/office/2006/activeX" xmlns:r="http://schemas.openxmlformats.org/officeDocument/2006/relationships" ax:classid="{D27CDB6E-AE6D-11CF-96B8-444553540000}" ax:persistence="persistStorage" r:id="rId1"/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rtsoong\AppData\Local\Temp\SQLT0008.CSV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rtsoong\AppData\Local\Temp\SQLT0008.CSV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&#27963;&#38913;&#31807;1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marker>
            <c:symbol val="none"/>
          </c:marker>
          <c:yVal>
            <c:numRef>
              <c:f>SQLT0008!$B$2:$B$13</c:f>
              <c:numCache>
                <c:formatCode>General</c:formatCode>
                <c:ptCount val="12"/>
                <c:pt idx="0">
                  <c:v>117.45</c:v>
                </c:pt>
                <c:pt idx="1">
                  <c:v>100.56</c:v>
                </c:pt>
                <c:pt idx="2">
                  <c:v>89.76</c:v>
                </c:pt>
                <c:pt idx="3">
                  <c:v>73.52</c:v>
                </c:pt>
                <c:pt idx="4">
                  <c:v>104.58</c:v>
                </c:pt>
                <c:pt idx="5">
                  <c:v>165.78</c:v>
                </c:pt>
                <c:pt idx="6">
                  <c:v>156.66999999999999</c:v>
                </c:pt>
                <c:pt idx="7">
                  <c:v>220.89</c:v>
                </c:pt>
                <c:pt idx="8">
                  <c:v>426.18</c:v>
                </c:pt>
                <c:pt idx="9">
                  <c:v>496.75</c:v>
                </c:pt>
                <c:pt idx="10">
                  <c:v>300.01</c:v>
                </c:pt>
                <c:pt idx="11">
                  <c:v>195.95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5476928"/>
        <c:axId val="75477504"/>
      </c:scatterChart>
      <c:valAx>
        <c:axId val="75476928"/>
        <c:scaling>
          <c:orientation val="minMax"/>
          <c:max val="12"/>
          <c:min val="1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 altLang="zh-TW"/>
                  <a:t>Month</a:t>
                </a:r>
                <a:endParaRPr lang="zh-TW" altLang="en-US"/>
              </a:p>
            </c:rich>
          </c:tx>
          <c:layout/>
          <c:overlay val="0"/>
        </c:title>
        <c:majorTickMark val="out"/>
        <c:minorTickMark val="none"/>
        <c:tickLblPos val="nextTo"/>
        <c:crossAx val="75477504"/>
        <c:crosses val="autoZero"/>
        <c:crossBetween val="midCat"/>
        <c:majorUnit val="1"/>
      </c:valAx>
      <c:valAx>
        <c:axId val="75477504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altLang="zh-TW"/>
                  <a:t>Streamflow [mm/month]</a:t>
                </a:r>
                <a:endParaRPr lang="zh-TW" altLang="en-US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75476928"/>
        <c:crosses val="autoZero"/>
        <c:crossBetween val="midCat"/>
      </c:valAx>
    </c:plotArea>
    <c:plotVisOnly val="1"/>
    <c:dispBlanksAs val="gap"/>
    <c:showDLblsOverMax val="0"/>
  </c:chart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marker>
            <c:symbol val="none"/>
          </c:marker>
          <c:val>
            <c:numRef>
              <c:f>SQLT0008!$C$21:$C$386</c:f>
              <c:numCache>
                <c:formatCode>General</c:formatCode>
                <c:ptCount val="366"/>
                <c:pt idx="0">
                  <c:v>35.5</c:v>
                </c:pt>
                <c:pt idx="1">
                  <c:v>34.200000000000003</c:v>
                </c:pt>
                <c:pt idx="2">
                  <c:v>34.090000000000003</c:v>
                </c:pt>
                <c:pt idx="3">
                  <c:v>35.340000000000003</c:v>
                </c:pt>
                <c:pt idx="4">
                  <c:v>32.75</c:v>
                </c:pt>
                <c:pt idx="5">
                  <c:v>32.549999999999997</c:v>
                </c:pt>
                <c:pt idx="6">
                  <c:v>33.299999999999997</c:v>
                </c:pt>
                <c:pt idx="7">
                  <c:v>34.9</c:v>
                </c:pt>
                <c:pt idx="8">
                  <c:v>34.35</c:v>
                </c:pt>
                <c:pt idx="9">
                  <c:v>31.855</c:v>
                </c:pt>
                <c:pt idx="10">
                  <c:v>30.8</c:v>
                </c:pt>
                <c:pt idx="11">
                  <c:v>30.75</c:v>
                </c:pt>
                <c:pt idx="12">
                  <c:v>29.3</c:v>
                </c:pt>
                <c:pt idx="13">
                  <c:v>28.8</c:v>
                </c:pt>
                <c:pt idx="14">
                  <c:v>27.9</c:v>
                </c:pt>
                <c:pt idx="15">
                  <c:v>29.1</c:v>
                </c:pt>
                <c:pt idx="16">
                  <c:v>29.25</c:v>
                </c:pt>
                <c:pt idx="17">
                  <c:v>27.65</c:v>
                </c:pt>
                <c:pt idx="18">
                  <c:v>26.95</c:v>
                </c:pt>
                <c:pt idx="19">
                  <c:v>27</c:v>
                </c:pt>
                <c:pt idx="20">
                  <c:v>25</c:v>
                </c:pt>
                <c:pt idx="21">
                  <c:v>25.434999999999999</c:v>
                </c:pt>
                <c:pt idx="22">
                  <c:v>23.84</c:v>
                </c:pt>
                <c:pt idx="23">
                  <c:v>24</c:v>
                </c:pt>
                <c:pt idx="24">
                  <c:v>24.45</c:v>
                </c:pt>
                <c:pt idx="25">
                  <c:v>25.42</c:v>
                </c:pt>
                <c:pt idx="26">
                  <c:v>25.75</c:v>
                </c:pt>
                <c:pt idx="27">
                  <c:v>26.8</c:v>
                </c:pt>
                <c:pt idx="28">
                  <c:v>24.25</c:v>
                </c:pt>
                <c:pt idx="29">
                  <c:v>23.7</c:v>
                </c:pt>
                <c:pt idx="30">
                  <c:v>23.95</c:v>
                </c:pt>
                <c:pt idx="31">
                  <c:v>22.95</c:v>
                </c:pt>
                <c:pt idx="32">
                  <c:v>23.4</c:v>
                </c:pt>
                <c:pt idx="33">
                  <c:v>25.65</c:v>
                </c:pt>
                <c:pt idx="34">
                  <c:v>22.8</c:v>
                </c:pt>
                <c:pt idx="35">
                  <c:v>23.5</c:v>
                </c:pt>
                <c:pt idx="36">
                  <c:v>24</c:v>
                </c:pt>
                <c:pt idx="37">
                  <c:v>24.55</c:v>
                </c:pt>
                <c:pt idx="38">
                  <c:v>24.045000000000002</c:v>
                </c:pt>
                <c:pt idx="39">
                  <c:v>25</c:v>
                </c:pt>
                <c:pt idx="40">
                  <c:v>22.85</c:v>
                </c:pt>
                <c:pt idx="41">
                  <c:v>23.3</c:v>
                </c:pt>
                <c:pt idx="42">
                  <c:v>23.5</c:v>
                </c:pt>
                <c:pt idx="43">
                  <c:v>25.045000000000002</c:v>
                </c:pt>
                <c:pt idx="44">
                  <c:v>24.495000000000001</c:v>
                </c:pt>
                <c:pt idx="45">
                  <c:v>23.995000000000001</c:v>
                </c:pt>
                <c:pt idx="46">
                  <c:v>25.2</c:v>
                </c:pt>
                <c:pt idx="47">
                  <c:v>23.58</c:v>
                </c:pt>
                <c:pt idx="48">
                  <c:v>24.1</c:v>
                </c:pt>
                <c:pt idx="49">
                  <c:v>23.995000000000001</c:v>
                </c:pt>
                <c:pt idx="50">
                  <c:v>23.75</c:v>
                </c:pt>
                <c:pt idx="51">
                  <c:v>24.155000000000001</c:v>
                </c:pt>
                <c:pt idx="52">
                  <c:v>24.51</c:v>
                </c:pt>
                <c:pt idx="53">
                  <c:v>24.265000000000001</c:v>
                </c:pt>
                <c:pt idx="54">
                  <c:v>25.295000000000002</c:v>
                </c:pt>
                <c:pt idx="55">
                  <c:v>25.2</c:v>
                </c:pt>
                <c:pt idx="56">
                  <c:v>26.895</c:v>
                </c:pt>
                <c:pt idx="57">
                  <c:v>29</c:v>
                </c:pt>
                <c:pt idx="58">
                  <c:v>27.65</c:v>
                </c:pt>
                <c:pt idx="59">
                  <c:v>26.9</c:v>
                </c:pt>
                <c:pt idx="60">
                  <c:v>26.195</c:v>
                </c:pt>
                <c:pt idx="61">
                  <c:v>25.745000000000001</c:v>
                </c:pt>
                <c:pt idx="62">
                  <c:v>25.6</c:v>
                </c:pt>
                <c:pt idx="63">
                  <c:v>24.25</c:v>
                </c:pt>
                <c:pt idx="64">
                  <c:v>23.75</c:v>
                </c:pt>
                <c:pt idx="65">
                  <c:v>25.125</c:v>
                </c:pt>
                <c:pt idx="66">
                  <c:v>23.06</c:v>
                </c:pt>
                <c:pt idx="67">
                  <c:v>22.35</c:v>
                </c:pt>
                <c:pt idx="68">
                  <c:v>22.55</c:v>
                </c:pt>
                <c:pt idx="69">
                  <c:v>23.3</c:v>
                </c:pt>
                <c:pt idx="70">
                  <c:v>23.95</c:v>
                </c:pt>
                <c:pt idx="71">
                  <c:v>22.75</c:v>
                </c:pt>
                <c:pt idx="72">
                  <c:v>22.44</c:v>
                </c:pt>
                <c:pt idx="73">
                  <c:v>22.5</c:v>
                </c:pt>
                <c:pt idx="74">
                  <c:v>22.4</c:v>
                </c:pt>
                <c:pt idx="75">
                  <c:v>22</c:v>
                </c:pt>
                <c:pt idx="76">
                  <c:v>22</c:v>
                </c:pt>
                <c:pt idx="77">
                  <c:v>21.51</c:v>
                </c:pt>
                <c:pt idx="78">
                  <c:v>21.5</c:v>
                </c:pt>
                <c:pt idx="79">
                  <c:v>22.1</c:v>
                </c:pt>
                <c:pt idx="80">
                  <c:v>22.45</c:v>
                </c:pt>
                <c:pt idx="81">
                  <c:v>21.184999999999999</c:v>
                </c:pt>
                <c:pt idx="82">
                  <c:v>21.215</c:v>
                </c:pt>
                <c:pt idx="83">
                  <c:v>22.3</c:v>
                </c:pt>
                <c:pt idx="84">
                  <c:v>22.25</c:v>
                </c:pt>
                <c:pt idx="85">
                  <c:v>22</c:v>
                </c:pt>
                <c:pt idx="86">
                  <c:v>20.149999999999999</c:v>
                </c:pt>
                <c:pt idx="87">
                  <c:v>19.8</c:v>
                </c:pt>
                <c:pt idx="88">
                  <c:v>20.9</c:v>
                </c:pt>
                <c:pt idx="89">
                  <c:v>20.100000000000001</c:v>
                </c:pt>
                <c:pt idx="90">
                  <c:v>19.8</c:v>
                </c:pt>
                <c:pt idx="91">
                  <c:v>20.7</c:v>
                </c:pt>
                <c:pt idx="92">
                  <c:v>21.045000000000002</c:v>
                </c:pt>
                <c:pt idx="93">
                  <c:v>21.094999999999999</c:v>
                </c:pt>
                <c:pt idx="94">
                  <c:v>19.8</c:v>
                </c:pt>
                <c:pt idx="95">
                  <c:v>20.100000000000001</c:v>
                </c:pt>
                <c:pt idx="96">
                  <c:v>21</c:v>
                </c:pt>
                <c:pt idx="97">
                  <c:v>21.305</c:v>
                </c:pt>
                <c:pt idx="98">
                  <c:v>20.55</c:v>
                </c:pt>
                <c:pt idx="99">
                  <c:v>20.399999999999999</c:v>
                </c:pt>
                <c:pt idx="100">
                  <c:v>20.5</c:v>
                </c:pt>
                <c:pt idx="101">
                  <c:v>19.600000000000001</c:v>
                </c:pt>
                <c:pt idx="102">
                  <c:v>19.545000000000002</c:v>
                </c:pt>
                <c:pt idx="103">
                  <c:v>18.850000000000001</c:v>
                </c:pt>
                <c:pt idx="104">
                  <c:v>20.2</c:v>
                </c:pt>
                <c:pt idx="105">
                  <c:v>19.245000000000001</c:v>
                </c:pt>
                <c:pt idx="106">
                  <c:v>19.594999999999999</c:v>
                </c:pt>
                <c:pt idx="107">
                  <c:v>19.47</c:v>
                </c:pt>
                <c:pt idx="108">
                  <c:v>17.899999999999999</c:v>
                </c:pt>
                <c:pt idx="109">
                  <c:v>18.55</c:v>
                </c:pt>
                <c:pt idx="110">
                  <c:v>19.690000000000001</c:v>
                </c:pt>
                <c:pt idx="111">
                  <c:v>18.815000000000001</c:v>
                </c:pt>
                <c:pt idx="112">
                  <c:v>18.57</c:v>
                </c:pt>
                <c:pt idx="113">
                  <c:v>17.45</c:v>
                </c:pt>
                <c:pt idx="114">
                  <c:v>16.745000000000001</c:v>
                </c:pt>
                <c:pt idx="115">
                  <c:v>17.25</c:v>
                </c:pt>
                <c:pt idx="116">
                  <c:v>18.8</c:v>
                </c:pt>
                <c:pt idx="117">
                  <c:v>19.350000000000001</c:v>
                </c:pt>
                <c:pt idx="118">
                  <c:v>18.28</c:v>
                </c:pt>
                <c:pt idx="119">
                  <c:v>17.71</c:v>
                </c:pt>
                <c:pt idx="120">
                  <c:v>18</c:v>
                </c:pt>
                <c:pt idx="121">
                  <c:v>18.5</c:v>
                </c:pt>
                <c:pt idx="122">
                  <c:v>17.100000000000001</c:v>
                </c:pt>
                <c:pt idx="123">
                  <c:v>16.585000000000001</c:v>
                </c:pt>
                <c:pt idx="124">
                  <c:v>17.45</c:v>
                </c:pt>
                <c:pt idx="125">
                  <c:v>19.100000000000001</c:v>
                </c:pt>
                <c:pt idx="126">
                  <c:v>19.21</c:v>
                </c:pt>
                <c:pt idx="127">
                  <c:v>19.34</c:v>
                </c:pt>
                <c:pt idx="128">
                  <c:v>18.79</c:v>
                </c:pt>
                <c:pt idx="129">
                  <c:v>17.3</c:v>
                </c:pt>
                <c:pt idx="130">
                  <c:v>18.05</c:v>
                </c:pt>
                <c:pt idx="131">
                  <c:v>17.664999999999999</c:v>
                </c:pt>
                <c:pt idx="132">
                  <c:v>17.34</c:v>
                </c:pt>
                <c:pt idx="133">
                  <c:v>17.315000000000001</c:v>
                </c:pt>
                <c:pt idx="134">
                  <c:v>17.745000000000001</c:v>
                </c:pt>
                <c:pt idx="135">
                  <c:v>17.3</c:v>
                </c:pt>
                <c:pt idx="136">
                  <c:v>18.25</c:v>
                </c:pt>
                <c:pt idx="137">
                  <c:v>18.75</c:v>
                </c:pt>
                <c:pt idx="138">
                  <c:v>17.899999999999999</c:v>
                </c:pt>
                <c:pt idx="139">
                  <c:v>20.625</c:v>
                </c:pt>
                <c:pt idx="140">
                  <c:v>24</c:v>
                </c:pt>
                <c:pt idx="141">
                  <c:v>23</c:v>
                </c:pt>
                <c:pt idx="142">
                  <c:v>25.62</c:v>
                </c:pt>
                <c:pt idx="143">
                  <c:v>31.355</c:v>
                </c:pt>
                <c:pt idx="144">
                  <c:v>29.4</c:v>
                </c:pt>
                <c:pt idx="145">
                  <c:v>26.1</c:v>
                </c:pt>
                <c:pt idx="146">
                  <c:v>27</c:v>
                </c:pt>
                <c:pt idx="147">
                  <c:v>28.05</c:v>
                </c:pt>
                <c:pt idx="148">
                  <c:v>29.3</c:v>
                </c:pt>
                <c:pt idx="149">
                  <c:v>31.4</c:v>
                </c:pt>
                <c:pt idx="150">
                  <c:v>33.1</c:v>
                </c:pt>
                <c:pt idx="151">
                  <c:v>35.65</c:v>
                </c:pt>
                <c:pt idx="152">
                  <c:v>41.9</c:v>
                </c:pt>
                <c:pt idx="153">
                  <c:v>41.2</c:v>
                </c:pt>
                <c:pt idx="154">
                  <c:v>40.700000000000003</c:v>
                </c:pt>
                <c:pt idx="155">
                  <c:v>40.5</c:v>
                </c:pt>
                <c:pt idx="156">
                  <c:v>38.75</c:v>
                </c:pt>
                <c:pt idx="157">
                  <c:v>35.979999999999997</c:v>
                </c:pt>
                <c:pt idx="158">
                  <c:v>38.9</c:v>
                </c:pt>
                <c:pt idx="159">
                  <c:v>35.4</c:v>
                </c:pt>
                <c:pt idx="160">
                  <c:v>40.15</c:v>
                </c:pt>
                <c:pt idx="161">
                  <c:v>36.42</c:v>
                </c:pt>
                <c:pt idx="162">
                  <c:v>34.450000000000003</c:v>
                </c:pt>
                <c:pt idx="163">
                  <c:v>37.11</c:v>
                </c:pt>
                <c:pt idx="164">
                  <c:v>36.450000000000003</c:v>
                </c:pt>
                <c:pt idx="165">
                  <c:v>38</c:v>
                </c:pt>
                <c:pt idx="166">
                  <c:v>35.75</c:v>
                </c:pt>
                <c:pt idx="167">
                  <c:v>37.85</c:v>
                </c:pt>
                <c:pt idx="168">
                  <c:v>41.905000000000001</c:v>
                </c:pt>
                <c:pt idx="169">
                  <c:v>42.55</c:v>
                </c:pt>
                <c:pt idx="170">
                  <c:v>39.35</c:v>
                </c:pt>
                <c:pt idx="171">
                  <c:v>40.049999999999997</c:v>
                </c:pt>
                <c:pt idx="172">
                  <c:v>36.9</c:v>
                </c:pt>
                <c:pt idx="173">
                  <c:v>34.450000000000003</c:v>
                </c:pt>
                <c:pt idx="174">
                  <c:v>35.1</c:v>
                </c:pt>
                <c:pt idx="175">
                  <c:v>33.4</c:v>
                </c:pt>
                <c:pt idx="176">
                  <c:v>30.35</c:v>
                </c:pt>
                <c:pt idx="177">
                  <c:v>31.434999999999999</c:v>
                </c:pt>
                <c:pt idx="178">
                  <c:v>32.1</c:v>
                </c:pt>
                <c:pt idx="179">
                  <c:v>34</c:v>
                </c:pt>
                <c:pt idx="180">
                  <c:v>32.6</c:v>
                </c:pt>
                <c:pt idx="181">
                  <c:v>29.75</c:v>
                </c:pt>
                <c:pt idx="182">
                  <c:v>28.15</c:v>
                </c:pt>
                <c:pt idx="183">
                  <c:v>26.38</c:v>
                </c:pt>
                <c:pt idx="184">
                  <c:v>25.22</c:v>
                </c:pt>
                <c:pt idx="185">
                  <c:v>25.95</c:v>
                </c:pt>
                <c:pt idx="186">
                  <c:v>23.95</c:v>
                </c:pt>
                <c:pt idx="187">
                  <c:v>25.05</c:v>
                </c:pt>
                <c:pt idx="188">
                  <c:v>24.5</c:v>
                </c:pt>
                <c:pt idx="189">
                  <c:v>23.3</c:v>
                </c:pt>
                <c:pt idx="190">
                  <c:v>24</c:v>
                </c:pt>
                <c:pt idx="191">
                  <c:v>23.145</c:v>
                </c:pt>
                <c:pt idx="192">
                  <c:v>21.1</c:v>
                </c:pt>
                <c:pt idx="193">
                  <c:v>23.85</c:v>
                </c:pt>
                <c:pt idx="194">
                  <c:v>21.32</c:v>
                </c:pt>
                <c:pt idx="195">
                  <c:v>21.65</c:v>
                </c:pt>
                <c:pt idx="196">
                  <c:v>23.9</c:v>
                </c:pt>
                <c:pt idx="197">
                  <c:v>22.65</c:v>
                </c:pt>
                <c:pt idx="198">
                  <c:v>22.25</c:v>
                </c:pt>
                <c:pt idx="199">
                  <c:v>20.855</c:v>
                </c:pt>
                <c:pt idx="200">
                  <c:v>21.914999999999999</c:v>
                </c:pt>
                <c:pt idx="201">
                  <c:v>25</c:v>
                </c:pt>
                <c:pt idx="202">
                  <c:v>22.895</c:v>
                </c:pt>
                <c:pt idx="203">
                  <c:v>21</c:v>
                </c:pt>
                <c:pt idx="204">
                  <c:v>23.5</c:v>
                </c:pt>
                <c:pt idx="205">
                  <c:v>20.38</c:v>
                </c:pt>
                <c:pt idx="206">
                  <c:v>21.745000000000001</c:v>
                </c:pt>
                <c:pt idx="207">
                  <c:v>25.4</c:v>
                </c:pt>
                <c:pt idx="208">
                  <c:v>26.08</c:v>
                </c:pt>
                <c:pt idx="209">
                  <c:v>25.25</c:v>
                </c:pt>
                <c:pt idx="210">
                  <c:v>24.4</c:v>
                </c:pt>
                <c:pt idx="211">
                  <c:v>26.55</c:v>
                </c:pt>
                <c:pt idx="212">
                  <c:v>27.565000000000001</c:v>
                </c:pt>
                <c:pt idx="213">
                  <c:v>29.35</c:v>
                </c:pt>
                <c:pt idx="214">
                  <c:v>28.35</c:v>
                </c:pt>
                <c:pt idx="215">
                  <c:v>29.51</c:v>
                </c:pt>
                <c:pt idx="216">
                  <c:v>29.45</c:v>
                </c:pt>
                <c:pt idx="217">
                  <c:v>30.8</c:v>
                </c:pt>
                <c:pt idx="218">
                  <c:v>28.05</c:v>
                </c:pt>
                <c:pt idx="219">
                  <c:v>30.25</c:v>
                </c:pt>
                <c:pt idx="220">
                  <c:v>28.55</c:v>
                </c:pt>
                <c:pt idx="221">
                  <c:v>28.5</c:v>
                </c:pt>
                <c:pt idx="222">
                  <c:v>29.85</c:v>
                </c:pt>
                <c:pt idx="223">
                  <c:v>28.8</c:v>
                </c:pt>
                <c:pt idx="224">
                  <c:v>29.25</c:v>
                </c:pt>
                <c:pt idx="225">
                  <c:v>31.1</c:v>
                </c:pt>
                <c:pt idx="226">
                  <c:v>29.2</c:v>
                </c:pt>
                <c:pt idx="227">
                  <c:v>28.25</c:v>
                </c:pt>
                <c:pt idx="228">
                  <c:v>27.25</c:v>
                </c:pt>
                <c:pt idx="229">
                  <c:v>25.65</c:v>
                </c:pt>
                <c:pt idx="230">
                  <c:v>35.4</c:v>
                </c:pt>
                <c:pt idx="231">
                  <c:v>33.700000000000003</c:v>
                </c:pt>
                <c:pt idx="232">
                  <c:v>34.85</c:v>
                </c:pt>
                <c:pt idx="233">
                  <c:v>35.200000000000003</c:v>
                </c:pt>
                <c:pt idx="234">
                  <c:v>37.1</c:v>
                </c:pt>
                <c:pt idx="235">
                  <c:v>36.299999999999997</c:v>
                </c:pt>
                <c:pt idx="236">
                  <c:v>36.15</c:v>
                </c:pt>
                <c:pt idx="237">
                  <c:v>36.1</c:v>
                </c:pt>
                <c:pt idx="238">
                  <c:v>37</c:v>
                </c:pt>
                <c:pt idx="239">
                  <c:v>34.549999999999997</c:v>
                </c:pt>
                <c:pt idx="240">
                  <c:v>38.1</c:v>
                </c:pt>
                <c:pt idx="241">
                  <c:v>42.05</c:v>
                </c:pt>
                <c:pt idx="242">
                  <c:v>46.6</c:v>
                </c:pt>
                <c:pt idx="243">
                  <c:v>43.4</c:v>
                </c:pt>
                <c:pt idx="244">
                  <c:v>45.05</c:v>
                </c:pt>
                <c:pt idx="245">
                  <c:v>46.65</c:v>
                </c:pt>
                <c:pt idx="246">
                  <c:v>45.4</c:v>
                </c:pt>
                <c:pt idx="247">
                  <c:v>46.95</c:v>
                </c:pt>
                <c:pt idx="248">
                  <c:v>48.1</c:v>
                </c:pt>
                <c:pt idx="249">
                  <c:v>55.4</c:v>
                </c:pt>
                <c:pt idx="250">
                  <c:v>56.015000000000001</c:v>
                </c:pt>
                <c:pt idx="251">
                  <c:v>53.6</c:v>
                </c:pt>
                <c:pt idx="252">
                  <c:v>48.85</c:v>
                </c:pt>
                <c:pt idx="253">
                  <c:v>46.05</c:v>
                </c:pt>
                <c:pt idx="254">
                  <c:v>41.3</c:v>
                </c:pt>
                <c:pt idx="255">
                  <c:v>45.5</c:v>
                </c:pt>
                <c:pt idx="256">
                  <c:v>52.5</c:v>
                </c:pt>
                <c:pt idx="257">
                  <c:v>46.3</c:v>
                </c:pt>
                <c:pt idx="258">
                  <c:v>49.5</c:v>
                </c:pt>
                <c:pt idx="259">
                  <c:v>72.3</c:v>
                </c:pt>
                <c:pt idx="260">
                  <c:v>68.349999999999994</c:v>
                </c:pt>
                <c:pt idx="261">
                  <c:v>74.55</c:v>
                </c:pt>
                <c:pt idx="262">
                  <c:v>66.905000000000001</c:v>
                </c:pt>
                <c:pt idx="263">
                  <c:v>67.59</c:v>
                </c:pt>
                <c:pt idx="264">
                  <c:v>81.849999999999994</c:v>
                </c:pt>
                <c:pt idx="265">
                  <c:v>94.69</c:v>
                </c:pt>
                <c:pt idx="266">
                  <c:v>78</c:v>
                </c:pt>
                <c:pt idx="267">
                  <c:v>78.25</c:v>
                </c:pt>
                <c:pt idx="268">
                  <c:v>78.75</c:v>
                </c:pt>
                <c:pt idx="269">
                  <c:v>80.099999999999994</c:v>
                </c:pt>
                <c:pt idx="270">
                  <c:v>75.05</c:v>
                </c:pt>
                <c:pt idx="271">
                  <c:v>81.75</c:v>
                </c:pt>
                <c:pt idx="272">
                  <c:v>108.5</c:v>
                </c:pt>
                <c:pt idx="273">
                  <c:v>106.5</c:v>
                </c:pt>
                <c:pt idx="274">
                  <c:v>91.7</c:v>
                </c:pt>
                <c:pt idx="275">
                  <c:v>93.9</c:v>
                </c:pt>
                <c:pt idx="276">
                  <c:v>93.4</c:v>
                </c:pt>
                <c:pt idx="277">
                  <c:v>100.4</c:v>
                </c:pt>
                <c:pt idx="278">
                  <c:v>106</c:v>
                </c:pt>
                <c:pt idx="279">
                  <c:v>98</c:v>
                </c:pt>
                <c:pt idx="280">
                  <c:v>107</c:v>
                </c:pt>
                <c:pt idx="281">
                  <c:v>94.75</c:v>
                </c:pt>
                <c:pt idx="282">
                  <c:v>90.375</c:v>
                </c:pt>
                <c:pt idx="283">
                  <c:v>103.79</c:v>
                </c:pt>
                <c:pt idx="284">
                  <c:v>90.95</c:v>
                </c:pt>
                <c:pt idx="285">
                  <c:v>112.21</c:v>
                </c:pt>
                <c:pt idx="286">
                  <c:v>103.5</c:v>
                </c:pt>
                <c:pt idx="287">
                  <c:v>95.165000000000006</c:v>
                </c:pt>
                <c:pt idx="288">
                  <c:v>97.1</c:v>
                </c:pt>
                <c:pt idx="289">
                  <c:v>105.5</c:v>
                </c:pt>
                <c:pt idx="290">
                  <c:v>95.95</c:v>
                </c:pt>
                <c:pt idx="291">
                  <c:v>83.78</c:v>
                </c:pt>
                <c:pt idx="292">
                  <c:v>82</c:v>
                </c:pt>
                <c:pt idx="293">
                  <c:v>74.05</c:v>
                </c:pt>
                <c:pt idx="294">
                  <c:v>70.25</c:v>
                </c:pt>
                <c:pt idx="295">
                  <c:v>82.05</c:v>
                </c:pt>
                <c:pt idx="296">
                  <c:v>90.55</c:v>
                </c:pt>
                <c:pt idx="297">
                  <c:v>86.4</c:v>
                </c:pt>
                <c:pt idx="298">
                  <c:v>82.424999999999997</c:v>
                </c:pt>
                <c:pt idx="299">
                  <c:v>87.8</c:v>
                </c:pt>
                <c:pt idx="300">
                  <c:v>80.7</c:v>
                </c:pt>
                <c:pt idx="301">
                  <c:v>72.2</c:v>
                </c:pt>
                <c:pt idx="302">
                  <c:v>67.75</c:v>
                </c:pt>
                <c:pt idx="303">
                  <c:v>70.5</c:v>
                </c:pt>
                <c:pt idx="304">
                  <c:v>70.7</c:v>
                </c:pt>
                <c:pt idx="305">
                  <c:v>66</c:v>
                </c:pt>
                <c:pt idx="306">
                  <c:v>68.44</c:v>
                </c:pt>
                <c:pt idx="307">
                  <c:v>65.2</c:v>
                </c:pt>
                <c:pt idx="308">
                  <c:v>64.400000000000006</c:v>
                </c:pt>
                <c:pt idx="309">
                  <c:v>61.2</c:v>
                </c:pt>
                <c:pt idx="310">
                  <c:v>57.3</c:v>
                </c:pt>
                <c:pt idx="311">
                  <c:v>59.2</c:v>
                </c:pt>
                <c:pt idx="312">
                  <c:v>66.55</c:v>
                </c:pt>
                <c:pt idx="313">
                  <c:v>68.599999999999994</c:v>
                </c:pt>
                <c:pt idx="314">
                  <c:v>69.75</c:v>
                </c:pt>
                <c:pt idx="315">
                  <c:v>64.95</c:v>
                </c:pt>
                <c:pt idx="316">
                  <c:v>61.75</c:v>
                </c:pt>
                <c:pt idx="317">
                  <c:v>60.305</c:v>
                </c:pt>
                <c:pt idx="318">
                  <c:v>56.95</c:v>
                </c:pt>
                <c:pt idx="319">
                  <c:v>63.2</c:v>
                </c:pt>
                <c:pt idx="320">
                  <c:v>64.2</c:v>
                </c:pt>
                <c:pt idx="321">
                  <c:v>63.604999999999997</c:v>
                </c:pt>
                <c:pt idx="322">
                  <c:v>64.89</c:v>
                </c:pt>
                <c:pt idx="323">
                  <c:v>71.28</c:v>
                </c:pt>
                <c:pt idx="324">
                  <c:v>62.16</c:v>
                </c:pt>
                <c:pt idx="325">
                  <c:v>62.01</c:v>
                </c:pt>
                <c:pt idx="326">
                  <c:v>66.88</c:v>
                </c:pt>
                <c:pt idx="327">
                  <c:v>69.900000000000006</c:v>
                </c:pt>
                <c:pt idx="328">
                  <c:v>70.099999999999994</c:v>
                </c:pt>
                <c:pt idx="329">
                  <c:v>61.5</c:v>
                </c:pt>
                <c:pt idx="330">
                  <c:v>60.4</c:v>
                </c:pt>
                <c:pt idx="331">
                  <c:v>59.15</c:v>
                </c:pt>
                <c:pt idx="332">
                  <c:v>62.85</c:v>
                </c:pt>
                <c:pt idx="333">
                  <c:v>62.7</c:v>
                </c:pt>
                <c:pt idx="334">
                  <c:v>63.25</c:v>
                </c:pt>
                <c:pt idx="335">
                  <c:v>57.75</c:v>
                </c:pt>
                <c:pt idx="336">
                  <c:v>54.35</c:v>
                </c:pt>
                <c:pt idx="337">
                  <c:v>56.95</c:v>
                </c:pt>
                <c:pt idx="338">
                  <c:v>51.15</c:v>
                </c:pt>
                <c:pt idx="339">
                  <c:v>53.25</c:v>
                </c:pt>
                <c:pt idx="340">
                  <c:v>55.55</c:v>
                </c:pt>
                <c:pt idx="341">
                  <c:v>52.65</c:v>
                </c:pt>
                <c:pt idx="342">
                  <c:v>49.25</c:v>
                </c:pt>
                <c:pt idx="343">
                  <c:v>46.8</c:v>
                </c:pt>
                <c:pt idx="344">
                  <c:v>43.75</c:v>
                </c:pt>
                <c:pt idx="345">
                  <c:v>43.5</c:v>
                </c:pt>
                <c:pt idx="346">
                  <c:v>43.25</c:v>
                </c:pt>
                <c:pt idx="347">
                  <c:v>43.5</c:v>
                </c:pt>
                <c:pt idx="348">
                  <c:v>44.35</c:v>
                </c:pt>
                <c:pt idx="349">
                  <c:v>43.265000000000001</c:v>
                </c:pt>
                <c:pt idx="350">
                  <c:v>46</c:v>
                </c:pt>
                <c:pt idx="351">
                  <c:v>43.9</c:v>
                </c:pt>
                <c:pt idx="352">
                  <c:v>41.75</c:v>
                </c:pt>
                <c:pt idx="353">
                  <c:v>42.35</c:v>
                </c:pt>
                <c:pt idx="354">
                  <c:v>45.58</c:v>
                </c:pt>
                <c:pt idx="355">
                  <c:v>42.83</c:v>
                </c:pt>
                <c:pt idx="356">
                  <c:v>40.85</c:v>
                </c:pt>
                <c:pt idx="357">
                  <c:v>39.450000000000003</c:v>
                </c:pt>
                <c:pt idx="358">
                  <c:v>38.590000000000003</c:v>
                </c:pt>
                <c:pt idx="359">
                  <c:v>35.65</c:v>
                </c:pt>
                <c:pt idx="360">
                  <c:v>38.049999999999997</c:v>
                </c:pt>
                <c:pt idx="361">
                  <c:v>40.6</c:v>
                </c:pt>
                <c:pt idx="362">
                  <c:v>38.450000000000003</c:v>
                </c:pt>
                <c:pt idx="363">
                  <c:v>38.85</c:v>
                </c:pt>
                <c:pt idx="364">
                  <c:v>38.9</c:v>
                </c:pt>
                <c:pt idx="365">
                  <c:v>40.729999999999997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98715136"/>
        <c:axId val="75479232"/>
      </c:lineChart>
      <c:catAx>
        <c:axId val="98715136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 altLang="zh-TW"/>
                  <a:t>Days of Year</a:t>
                </a:r>
                <a:endParaRPr lang="zh-TW" altLang="en-US"/>
              </a:p>
            </c:rich>
          </c:tx>
          <c:layout/>
          <c:overlay val="0"/>
        </c:title>
        <c:majorTickMark val="out"/>
        <c:minorTickMark val="none"/>
        <c:tickLblPos val="nextTo"/>
        <c:crossAx val="75479232"/>
        <c:crosses val="autoZero"/>
        <c:auto val="1"/>
        <c:lblAlgn val="ctr"/>
        <c:lblOffset val="100"/>
        <c:noMultiLvlLbl val="0"/>
      </c:catAx>
      <c:valAx>
        <c:axId val="75479232"/>
        <c:scaling>
          <c:logBase val="10"/>
          <c:orientation val="minMax"/>
          <c:max val="200"/>
          <c:min val="10"/>
        </c:scaling>
        <c:delete val="0"/>
        <c:axPos val="l"/>
        <c:majorGridlines/>
        <c:min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altLang="zh-TW" dirty="0" err="1" smtClean="0"/>
                  <a:t>Streamflow</a:t>
                </a:r>
                <a:r>
                  <a:rPr lang="en-US" altLang="zh-TW" dirty="0" smtClean="0"/>
                  <a:t> (Q</a:t>
                </a:r>
                <a:r>
                  <a:rPr lang="en-US" altLang="zh-TW" baseline="-25000" dirty="0" smtClean="0"/>
                  <a:t>50</a:t>
                </a:r>
                <a:r>
                  <a:rPr lang="en-US" altLang="zh-TW" dirty="0" smtClean="0"/>
                  <a:t>) </a:t>
                </a:r>
                <a:r>
                  <a:rPr lang="en-US" altLang="zh-TW" dirty="0"/>
                  <a:t>[</a:t>
                </a:r>
                <a:r>
                  <a:rPr lang="en-US" altLang="zh-TW" dirty="0" err="1"/>
                  <a:t>cms</a:t>
                </a:r>
                <a:r>
                  <a:rPr lang="en-US" altLang="zh-TW" dirty="0"/>
                  <a:t>]</a:t>
                </a:r>
                <a:endParaRPr lang="zh-TW" altLang="en-US" dirty="0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98715136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marker>
            <c:symbol val="none"/>
          </c:marker>
          <c:val>
            <c:numRef>
              <c:f>工作表1!$B$34:$B$399</c:f>
              <c:numCache>
                <c:formatCode>General</c:formatCode>
                <c:ptCount val="366"/>
                <c:pt idx="0">
                  <c:v>22.95</c:v>
                </c:pt>
                <c:pt idx="1">
                  <c:v>23.4</c:v>
                </c:pt>
                <c:pt idx="2">
                  <c:v>25.65</c:v>
                </c:pt>
                <c:pt idx="3">
                  <c:v>22.8</c:v>
                </c:pt>
                <c:pt idx="4">
                  <c:v>23.5</c:v>
                </c:pt>
                <c:pt idx="5">
                  <c:v>24</c:v>
                </c:pt>
                <c:pt idx="6">
                  <c:v>24.55</c:v>
                </c:pt>
                <c:pt idx="7">
                  <c:v>24.045000000000002</c:v>
                </c:pt>
                <c:pt idx="8">
                  <c:v>25</c:v>
                </c:pt>
                <c:pt idx="9">
                  <c:v>22.85</c:v>
                </c:pt>
                <c:pt idx="10">
                  <c:v>23.3</c:v>
                </c:pt>
                <c:pt idx="11">
                  <c:v>23.5</c:v>
                </c:pt>
                <c:pt idx="12">
                  <c:v>25.045000000000002</c:v>
                </c:pt>
                <c:pt idx="13">
                  <c:v>24.495000000000001</c:v>
                </c:pt>
                <c:pt idx="14">
                  <c:v>23.995000000000001</c:v>
                </c:pt>
                <c:pt idx="15">
                  <c:v>25.2</c:v>
                </c:pt>
                <c:pt idx="16">
                  <c:v>23.58</c:v>
                </c:pt>
                <c:pt idx="17">
                  <c:v>24.1</c:v>
                </c:pt>
                <c:pt idx="18">
                  <c:v>23.995000000000001</c:v>
                </c:pt>
                <c:pt idx="19">
                  <c:v>23.75</c:v>
                </c:pt>
                <c:pt idx="20">
                  <c:v>24.155000000000001</c:v>
                </c:pt>
                <c:pt idx="21">
                  <c:v>24.51</c:v>
                </c:pt>
                <c:pt idx="22">
                  <c:v>24.265000000000001</c:v>
                </c:pt>
                <c:pt idx="23">
                  <c:v>25.295000000000002</c:v>
                </c:pt>
                <c:pt idx="24">
                  <c:v>25.2</c:v>
                </c:pt>
                <c:pt idx="25">
                  <c:v>26.895</c:v>
                </c:pt>
                <c:pt idx="26">
                  <c:v>29</c:v>
                </c:pt>
                <c:pt idx="27">
                  <c:v>27.65</c:v>
                </c:pt>
                <c:pt idx="28">
                  <c:v>26.9</c:v>
                </c:pt>
                <c:pt idx="29">
                  <c:v>26.195</c:v>
                </c:pt>
                <c:pt idx="30">
                  <c:v>25.745000000000001</c:v>
                </c:pt>
                <c:pt idx="31">
                  <c:v>25.6</c:v>
                </c:pt>
                <c:pt idx="32">
                  <c:v>24.25</c:v>
                </c:pt>
                <c:pt idx="33">
                  <c:v>23.75</c:v>
                </c:pt>
                <c:pt idx="34">
                  <c:v>25.125</c:v>
                </c:pt>
                <c:pt idx="35">
                  <c:v>23.06</c:v>
                </c:pt>
                <c:pt idx="36">
                  <c:v>22.35</c:v>
                </c:pt>
                <c:pt idx="37">
                  <c:v>22.55</c:v>
                </c:pt>
                <c:pt idx="38">
                  <c:v>23.3</c:v>
                </c:pt>
                <c:pt idx="39">
                  <c:v>23.95</c:v>
                </c:pt>
                <c:pt idx="40">
                  <c:v>22.75</c:v>
                </c:pt>
                <c:pt idx="41">
                  <c:v>22.44</c:v>
                </c:pt>
                <c:pt idx="42">
                  <c:v>22.5</c:v>
                </c:pt>
                <c:pt idx="43">
                  <c:v>22.4</c:v>
                </c:pt>
                <c:pt idx="44">
                  <c:v>22</c:v>
                </c:pt>
                <c:pt idx="45">
                  <c:v>22</c:v>
                </c:pt>
                <c:pt idx="46">
                  <c:v>21.51</c:v>
                </c:pt>
                <c:pt idx="47">
                  <c:v>21.5</c:v>
                </c:pt>
                <c:pt idx="48">
                  <c:v>22.1</c:v>
                </c:pt>
                <c:pt idx="49">
                  <c:v>22.45</c:v>
                </c:pt>
                <c:pt idx="50">
                  <c:v>21.184999999999999</c:v>
                </c:pt>
                <c:pt idx="51">
                  <c:v>21.215</c:v>
                </c:pt>
                <c:pt idx="52">
                  <c:v>22.3</c:v>
                </c:pt>
                <c:pt idx="53">
                  <c:v>22.25</c:v>
                </c:pt>
                <c:pt idx="54">
                  <c:v>22</c:v>
                </c:pt>
                <c:pt idx="55">
                  <c:v>20.149999999999999</c:v>
                </c:pt>
                <c:pt idx="56">
                  <c:v>19.8</c:v>
                </c:pt>
                <c:pt idx="57">
                  <c:v>20.9</c:v>
                </c:pt>
                <c:pt idx="58">
                  <c:v>20.100000000000001</c:v>
                </c:pt>
                <c:pt idx="59">
                  <c:v>19.8</c:v>
                </c:pt>
                <c:pt idx="60">
                  <c:v>20.7</c:v>
                </c:pt>
                <c:pt idx="61">
                  <c:v>21.045000000000002</c:v>
                </c:pt>
                <c:pt idx="62">
                  <c:v>21.094999999999999</c:v>
                </c:pt>
                <c:pt idx="63">
                  <c:v>19.8</c:v>
                </c:pt>
                <c:pt idx="64">
                  <c:v>20.100000000000001</c:v>
                </c:pt>
                <c:pt idx="65">
                  <c:v>21</c:v>
                </c:pt>
                <c:pt idx="66">
                  <c:v>21.305</c:v>
                </c:pt>
                <c:pt idx="67">
                  <c:v>20.55</c:v>
                </c:pt>
                <c:pt idx="68">
                  <c:v>20.399999999999999</c:v>
                </c:pt>
                <c:pt idx="69">
                  <c:v>20.5</c:v>
                </c:pt>
                <c:pt idx="70">
                  <c:v>19.600000000000001</c:v>
                </c:pt>
                <c:pt idx="71">
                  <c:v>19.545000000000002</c:v>
                </c:pt>
                <c:pt idx="72">
                  <c:v>18.850000000000001</c:v>
                </c:pt>
                <c:pt idx="73">
                  <c:v>20.2</c:v>
                </c:pt>
                <c:pt idx="74">
                  <c:v>19.245000000000001</c:v>
                </c:pt>
                <c:pt idx="75">
                  <c:v>19.594999999999999</c:v>
                </c:pt>
                <c:pt idx="76">
                  <c:v>19.47</c:v>
                </c:pt>
                <c:pt idx="77">
                  <c:v>17.899999999999999</c:v>
                </c:pt>
                <c:pt idx="78">
                  <c:v>18.55</c:v>
                </c:pt>
                <c:pt idx="79">
                  <c:v>19.690000000000001</c:v>
                </c:pt>
                <c:pt idx="80">
                  <c:v>18.815000000000001</c:v>
                </c:pt>
                <c:pt idx="81">
                  <c:v>18.57</c:v>
                </c:pt>
                <c:pt idx="82">
                  <c:v>17.45</c:v>
                </c:pt>
                <c:pt idx="83">
                  <c:v>16.745000000000001</c:v>
                </c:pt>
                <c:pt idx="84">
                  <c:v>17.25</c:v>
                </c:pt>
                <c:pt idx="85">
                  <c:v>18.8</c:v>
                </c:pt>
                <c:pt idx="86">
                  <c:v>19.350000000000001</c:v>
                </c:pt>
                <c:pt idx="87">
                  <c:v>18.28</c:v>
                </c:pt>
                <c:pt idx="88">
                  <c:v>17.71</c:v>
                </c:pt>
                <c:pt idx="89">
                  <c:v>18</c:v>
                </c:pt>
                <c:pt idx="90">
                  <c:v>18.5</c:v>
                </c:pt>
                <c:pt idx="91">
                  <c:v>17.100000000000001</c:v>
                </c:pt>
                <c:pt idx="92">
                  <c:v>16.585000000000001</c:v>
                </c:pt>
                <c:pt idx="93">
                  <c:v>17.45</c:v>
                </c:pt>
                <c:pt idx="94">
                  <c:v>19.100000000000001</c:v>
                </c:pt>
                <c:pt idx="95">
                  <c:v>19.21</c:v>
                </c:pt>
                <c:pt idx="96">
                  <c:v>19.34</c:v>
                </c:pt>
                <c:pt idx="97">
                  <c:v>18.79</c:v>
                </c:pt>
                <c:pt idx="98">
                  <c:v>17.3</c:v>
                </c:pt>
                <c:pt idx="99">
                  <c:v>18.05</c:v>
                </c:pt>
                <c:pt idx="100">
                  <c:v>17.664999999999999</c:v>
                </c:pt>
                <c:pt idx="101">
                  <c:v>17.34</c:v>
                </c:pt>
                <c:pt idx="102">
                  <c:v>17.315000000000001</c:v>
                </c:pt>
                <c:pt idx="103">
                  <c:v>17.745000000000001</c:v>
                </c:pt>
                <c:pt idx="104">
                  <c:v>17.3</c:v>
                </c:pt>
                <c:pt idx="105">
                  <c:v>18.25</c:v>
                </c:pt>
                <c:pt idx="106">
                  <c:v>18.75</c:v>
                </c:pt>
                <c:pt idx="107">
                  <c:v>17.899999999999999</c:v>
                </c:pt>
                <c:pt idx="108">
                  <c:v>20.625</c:v>
                </c:pt>
                <c:pt idx="109">
                  <c:v>24</c:v>
                </c:pt>
                <c:pt idx="110">
                  <c:v>23</c:v>
                </c:pt>
                <c:pt idx="111">
                  <c:v>25.62</c:v>
                </c:pt>
                <c:pt idx="112">
                  <c:v>31.355</c:v>
                </c:pt>
                <c:pt idx="113">
                  <c:v>29.4</c:v>
                </c:pt>
                <c:pt idx="114">
                  <c:v>26.1</c:v>
                </c:pt>
                <c:pt idx="115">
                  <c:v>27</c:v>
                </c:pt>
                <c:pt idx="116">
                  <c:v>28.05</c:v>
                </c:pt>
                <c:pt idx="117">
                  <c:v>29.3</c:v>
                </c:pt>
                <c:pt idx="118">
                  <c:v>31.4</c:v>
                </c:pt>
                <c:pt idx="119">
                  <c:v>33.1</c:v>
                </c:pt>
                <c:pt idx="120">
                  <c:v>35.65</c:v>
                </c:pt>
                <c:pt idx="121">
                  <c:v>41.9</c:v>
                </c:pt>
                <c:pt idx="122">
                  <c:v>41.2</c:v>
                </c:pt>
                <c:pt idx="123">
                  <c:v>40.700000000000003</c:v>
                </c:pt>
                <c:pt idx="124">
                  <c:v>40.5</c:v>
                </c:pt>
                <c:pt idx="125">
                  <c:v>38.75</c:v>
                </c:pt>
                <c:pt idx="126">
                  <c:v>35.979999999999997</c:v>
                </c:pt>
                <c:pt idx="127">
                  <c:v>37.9</c:v>
                </c:pt>
                <c:pt idx="128">
                  <c:v>35</c:v>
                </c:pt>
                <c:pt idx="129">
                  <c:v>42.4</c:v>
                </c:pt>
                <c:pt idx="130">
                  <c:v>36.74</c:v>
                </c:pt>
                <c:pt idx="131">
                  <c:v>35</c:v>
                </c:pt>
                <c:pt idx="132">
                  <c:v>38.22</c:v>
                </c:pt>
                <c:pt idx="133">
                  <c:v>37</c:v>
                </c:pt>
                <c:pt idx="134">
                  <c:v>37</c:v>
                </c:pt>
                <c:pt idx="135">
                  <c:v>35</c:v>
                </c:pt>
                <c:pt idx="136">
                  <c:v>37.700000000000003</c:v>
                </c:pt>
                <c:pt idx="137">
                  <c:v>40.700000000000003</c:v>
                </c:pt>
                <c:pt idx="138">
                  <c:v>40.5</c:v>
                </c:pt>
                <c:pt idx="139">
                  <c:v>37.6</c:v>
                </c:pt>
                <c:pt idx="140">
                  <c:v>37.9</c:v>
                </c:pt>
                <c:pt idx="141">
                  <c:v>35.799999999999997</c:v>
                </c:pt>
                <c:pt idx="142">
                  <c:v>34.299999999999997</c:v>
                </c:pt>
                <c:pt idx="143">
                  <c:v>35</c:v>
                </c:pt>
                <c:pt idx="144">
                  <c:v>33.200000000000003</c:v>
                </c:pt>
                <c:pt idx="145">
                  <c:v>31.2</c:v>
                </c:pt>
                <c:pt idx="146">
                  <c:v>31.47</c:v>
                </c:pt>
                <c:pt idx="147">
                  <c:v>32</c:v>
                </c:pt>
                <c:pt idx="148">
                  <c:v>33.4</c:v>
                </c:pt>
                <c:pt idx="149">
                  <c:v>32.9</c:v>
                </c:pt>
                <c:pt idx="150">
                  <c:v>30</c:v>
                </c:pt>
                <c:pt idx="151">
                  <c:v>28.1</c:v>
                </c:pt>
                <c:pt idx="152">
                  <c:v>26.36</c:v>
                </c:pt>
                <c:pt idx="153">
                  <c:v>25.2</c:v>
                </c:pt>
                <c:pt idx="154">
                  <c:v>25.9</c:v>
                </c:pt>
                <c:pt idx="155">
                  <c:v>23.9</c:v>
                </c:pt>
                <c:pt idx="156">
                  <c:v>24.5</c:v>
                </c:pt>
                <c:pt idx="157">
                  <c:v>24.3</c:v>
                </c:pt>
                <c:pt idx="158">
                  <c:v>23</c:v>
                </c:pt>
                <c:pt idx="159">
                  <c:v>23</c:v>
                </c:pt>
                <c:pt idx="160">
                  <c:v>23</c:v>
                </c:pt>
                <c:pt idx="161">
                  <c:v>21</c:v>
                </c:pt>
                <c:pt idx="162">
                  <c:v>23.1</c:v>
                </c:pt>
                <c:pt idx="163">
                  <c:v>20.7</c:v>
                </c:pt>
                <c:pt idx="164">
                  <c:v>21.4</c:v>
                </c:pt>
                <c:pt idx="165">
                  <c:v>24</c:v>
                </c:pt>
                <c:pt idx="166">
                  <c:v>22.3</c:v>
                </c:pt>
                <c:pt idx="167">
                  <c:v>22.2</c:v>
                </c:pt>
                <c:pt idx="168">
                  <c:v>20.5</c:v>
                </c:pt>
                <c:pt idx="169">
                  <c:v>21.63</c:v>
                </c:pt>
                <c:pt idx="170">
                  <c:v>24</c:v>
                </c:pt>
                <c:pt idx="171">
                  <c:v>22.49</c:v>
                </c:pt>
                <c:pt idx="172">
                  <c:v>20.8</c:v>
                </c:pt>
                <c:pt idx="173">
                  <c:v>23</c:v>
                </c:pt>
                <c:pt idx="174">
                  <c:v>20</c:v>
                </c:pt>
                <c:pt idx="175">
                  <c:v>21.69</c:v>
                </c:pt>
                <c:pt idx="176">
                  <c:v>24.6</c:v>
                </c:pt>
                <c:pt idx="177">
                  <c:v>25.9</c:v>
                </c:pt>
                <c:pt idx="178">
                  <c:v>25</c:v>
                </c:pt>
                <c:pt idx="179">
                  <c:v>24.5</c:v>
                </c:pt>
                <c:pt idx="180">
                  <c:v>27</c:v>
                </c:pt>
                <c:pt idx="181">
                  <c:v>27.6</c:v>
                </c:pt>
                <c:pt idx="182">
                  <c:v>28</c:v>
                </c:pt>
                <c:pt idx="183">
                  <c:v>28.4</c:v>
                </c:pt>
                <c:pt idx="184">
                  <c:v>30.5</c:v>
                </c:pt>
                <c:pt idx="185">
                  <c:v>29.8</c:v>
                </c:pt>
                <c:pt idx="186">
                  <c:v>30.8</c:v>
                </c:pt>
                <c:pt idx="187">
                  <c:v>28.3</c:v>
                </c:pt>
                <c:pt idx="188">
                  <c:v>31</c:v>
                </c:pt>
                <c:pt idx="189">
                  <c:v>28.8</c:v>
                </c:pt>
                <c:pt idx="190">
                  <c:v>29.4</c:v>
                </c:pt>
                <c:pt idx="191">
                  <c:v>30.7</c:v>
                </c:pt>
                <c:pt idx="192">
                  <c:v>29</c:v>
                </c:pt>
                <c:pt idx="193">
                  <c:v>29.4</c:v>
                </c:pt>
                <c:pt idx="194">
                  <c:v>31.2</c:v>
                </c:pt>
                <c:pt idx="195">
                  <c:v>29.4</c:v>
                </c:pt>
                <c:pt idx="196">
                  <c:v>28.3</c:v>
                </c:pt>
                <c:pt idx="197">
                  <c:v>27.5</c:v>
                </c:pt>
                <c:pt idx="198">
                  <c:v>25.8</c:v>
                </c:pt>
                <c:pt idx="199">
                  <c:v>37.6</c:v>
                </c:pt>
                <c:pt idx="200">
                  <c:v>34.6</c:v>
                </c:pt>
                <c:pt idx="201">
                  <c:v>36.700000000000003</c:v>
                </c:pt>
                <c:pt idx="202">
                  <c:v>35.799999999999997</c:v>
                </c:pt>
                <c:pt idx="203">
                  <c:v>37.5</c:v>
                </c:pt>
                <c:pt idx="204">
                  <c:v>36.6</c:v>
                </c:pt>
                <c:pt idx="205">
                  <c:v>36.6</c:v>
                </c:pt>
                <c:pt idx="206">
                  <c:v>37</c:v>
                </c:pt>
                <c:pt idx="207">
                  <c:v>37</c:v>
                </c:pt>
                <c:pt idx="208">
                  <c:v>33.299999999999997</c:v>
                </c:pt>
                <c:pt idx="209">
                  <c:v>38</c:v>
                </c:pt>
                <c:pt idx="210">
                  <c:v>41.6</c:v>
                </c:pt>
                <c:pt idx="211">
                  <c:v>46</c:v>
                </c:pt>
                <c:pt idx="212">
                  <c:v>44.3</c:v>
                </c:pt>
                <c:pt idx="213">
                  <c:v>46.3</c:v>
                </c:pt>
                <c:pt idx="214">
                  <c:v>46.2</c:v>
                </c:pt>
                <c:pt idx="215">
                  <c:v>45.3</c:v>
                </c:pt>
                <c:pt idx="216">
                  <c:v>42.5</c:v>
                </c:pt>
                <c:pt idx="217">
                  <c:v>51</c:v>
                </c:pt>
                <c:pt idx="218">
                  <c:v>55.8</c:v>
                </c:pt>
                <c:pt idx="219">
                  <c:v>60.23</c:v>
                </c:pt>
                <c:pt idx="220">
                  <c:v>53.8</c:v>
                </c:pt>
                <c:pt idx="221">
                  <c:v>49.7</c:v>
                </c:pt>
                <c:pt idx="222">
                  <c:v>45.8</c:v>
                </c:pt>
                <c:pt idx="223">
                  <c:v>41.8</c:v>
                </c:pt>
                <c:pt idx="224">
                  <c:v>45</c:v>
                </c:pt>
                <c:pt idx="225">
                  <c:v>51.4</c:v>
                </c:pt>
                <c:pt idx="226">
                  <c:v>49.6</c:v>
                </c:pt>
                <c:pt idx="227">
                  <c:v>55</c:v>
                </c:pt>
                <c:pt idx="228">
                  <c:v>72.3</c:v>
                </c:pt>
                <c:pt idx="229">
                  <c:v>68.7</c:v>
                </c:pt>
                <c:pt idx="230">
                  <c:v>75.099999999999994</c:v>
                </c:pt>
                <c:pt idx="231">
                  <c:v>67.709999999999994</c:v>
                </c:pt>
                <c:pt idx="232">
                  <c:v>67.680000000000007</c:v>
                </c:pt>
                <c:pt idx="233">
                  <c:v>85.2</c:v>
                </c:pt>
                <c:pt idx="234">
                  <c:v>97.38</c:v>
                </c:pt>
                <c:pt idx="235">
                  <c:v>80.400000000000006</c:v>
                </c:pt>
                <c:pt idx="236">
                  <c:v>83</c:v>
                </c:pt>
                <c:pt idx="237">
                  <c:v>80.099999999999994</c:v>
                </c:pt>
                <c:pt idx="238">
                  <c:v>81</c:v>
                </c:pt>
                <c:pt idx="239">
                  <c:v>75.599999999999994</c:v>
                </c:pt>
                <c:pt idx="240">
                  <c:v>79.5</c:v>
                </c:pt>
                <c:pt idx="241">
                  <c:v>105</c:v>
                </c:pt>
                <c:pt idx="242">
                  <c:v>107</c:v>
                </c:pt>
                <c:pt idx="243">
                  <c:v>92.3</c:v>
                </c:pt>
                <c:pt idx="244">
                  <c:v>95.9</c:v>
                </c:pt>
                <c:pt idx="245">
                  <c:v>94.2</c:v>
                </c:pt>
                <c:pt idx="246">
                  <c:v>100.8</c:v>
                </c:pt>
                <c:pt idx="247">
                  <c:v>109</c:v>
                </c:pt>
                <c:pt idx="248">
                  <c:v>100</c:v>
                </c:pt>
                <c:pt idx="249">
                  <c:v>111</c:v>
                </c:pt>
                <c:pt idx="250">
                  <c:v>95.9</c:v>
                </c:pt>
                <c:pt idx="251">
                  <c:v>92.55</c:v>
                </c:pt>
                <c:pt idx="252">
                  <c:v>106.5</c:v>
                </c:pt>
                <c:pt idx="253">
                  <c:v>94</c:v>
                </c:pt>
                <c:pt idx="254">
                  <c:v>116.42</c:v>
                </c:pt>
                <c:pt idx="255">
                  <c:v>104</c:v>
                </c:pt>
                <c:pt idx="256">
                  <c:v>95.93</c:v>
                </c:pt>
                <c:pt idx="257">
                  <c:v>97.2</c:v>
                </c:pt>
                <c:pt idx="258">
                  <c:v>108</c:v>
                </c:pt>
                <c:pt idx="259">
                  <c:v>102</c:v>
                </c:pt>
                <c:pt idx="260">
                  <c:v>84.1</c:v>
                </c:pt>
                <c:pt idx="261">
                  <c:v>85.2</c:v>
                </c:pt>
                <c:pt idx="262">
                  <c:v>74.3</c:v>
                </c:pt>
                <c:pt idx="263">
                  <c:v>70.7</c:v>
                </c:pt>
                <c:pt idx="264">
                  <c:v>82.6</c:v>
                </c:pt>
                <c:pt idx="265">
                  <c:v>90.6</c:v>
                </c:pt>
                <c:pt idx="266">
                  <c:v>87.4</c:v>
                </c:pt>
                <c:pt idx="267">
                  <c:v>85.4</c:v>
                </c:pt>
                <c:pt idx="268">
                  <c:v>88</c:v>
                </c:pt>
                <c:pt idx="269">
                  <c:v>81</c:v>
                </c:pt>
                <c:pt idx="270">
                  <c:v>74.400000000000006</c:v>
                </c:pt>
                <c:pt idx="271">
                  <c:v>70.599999999999994</c:v>
                </c:pt>
                <c:pt idx="272">
                  <c:v>72.3</c:v>
                </c:pt>
                <c:pt idx="273">
                  <c:v>71.400000000000006</c:v>
                </c:pt>
                <c:pt idx="274">
                  <c:v>66.599999999999994</c:v>
                </c:pt>
                <c:pt idx="275">
                  <c:v>68.58</c:v>
                </c:pt>
                <c:pt idx="276">
                  <c:v>65.8</c:v>
                </c:pt>
                <c:pt idx="277">
                  <c:v>64.5</c:v>
                </c:pt>
                <c:pt idx="278">
                  <c:v>61.4</c:v>
                </c:pt>
                <c:pt idx="279">
                  <c:v>57.6</c:v>
                </c:pt>
                <c:pt idx="280">
                  <c:v>60.4</c:v>
                </c:pt>
                <c:pt idx="281">
                  <c:v>70</c:v>
                </c:pt>
                <c:pt idx="282">
                  <c:v>70</c:v>
                </c:pt>
                <c:pt idx="283">
                  <c:v>72.3</c:v>
                </c:pt>
                <c:pt idx="284">
                  <c:v>65.900000000000006</c:v>
                </c:pt>
                <c:pt idx="285">
                  <c:v>62.5</c:v>
                </c:pt>
                <c:pt idx="286">
                  <c:v>61</c:v>
                </c:pt>
                <c:pt idx="287">
                  <c:v>58.4</c:v>
                </c:pt>
                <c:pt idx="288">
                  <c:v>64</c:v>
                </c:pt>
                <c:pt idx="289">
                  <c:v>64.400000000000006</c:v>
                </c:pt>
                <c:pt idx="290">
                  <c:v>64</c:v>
                </c:pt>
                <c:pt idx="291">
                  <c:v>66.34</c:v>
                </c:pt>
                <c:pt idx="292">
                  <c:v>71.36</c:v>
                </c:pt>
                <c:pt idx="293">
                  <c:v>62.32</c:v>
                </c:pt>
                <c:pt idx="294">
                  <c:v>62.42</c:v>
                </c:pt>
                <c:pt idx="295">
                  <c:v>67.36</c:v>
                </c:pt>
                <c:pt idx="296">
                  <c:v>71.5</c:v>
                </c:pt>
                <c:pt idx="297">
                  <c:v>70.2</c:v>
                </c:pt>
                <c:pt idx="298">
                  <c:v>61.6</c:v>
                </c:pt>
                <c:pt idx="299">
                  <c:v>61.5</c:v>
                </c:pt>
                <c:pt idx="300">
                  <c:v>59.5</c:v>
                </c:pt>
                <c:pt idx="301">
                  <c:v>64.7</c:v>
                </c:pt>
                <c:pt idx="302">
                  <c:v>62.9</c:v>
                </c:pt>
                <c:pt idx="303">
                  <c:v>65</c:v>
                </c:pt>
                <c:pt idx="304">
                  <c:v>58</c:v>
                </c:pt>
                <c:pt idx="305">
                  <c:v>56.1</c:v>
                </c:pt>
                <c:pt idx="306">
                  <c:v>57.5</c:v>
                </c:pt>
                <c:pt idx="307">
                  <c:v>51.9</c:v>
                </c:pt>
                <c:pt idx="308">
                  <c:v>54</c:v>
                </c:pt>
                <c:pt idx="309">
                  <c:v>55.6</c:v>
                </c:pt>
                <c:pt idx="310">
                  <c:v>52.9</c:v>
                </c:pt>
                <c:pt idx="311">
                  <c:v>49.5</c:v>
                </c:pt>
                <c:pt idx="312">
                  <c:v>47</c:v>
                </c:pt>
                <c:pt idx="313">
                  <c:v>44</c:v>
                </c:pt>
                <c:pt idx="314">
                  <c:v>44</c:v>
                </c:pt>
                <c:pt idx="315">
                  <c:v>43.5</c:v>
                </c:pt>
                <c:pt idx="316">
                  <c:v>43.8</c:v>
                </c:pt>
                <c:pt idx="317">
                  <c:v>45</c:v>
                </c:pt>
                <c:pt idx="318">
                  <c:v>44.53</c:v>
                </c:pt>
                <c:pt idx="319">
                  <c:v>46.2</c:v>
                </c:pt>
                <c:pt idx="320">
                  <c:v>44.8</c:v>
                </c:pt>
                <c:pt idx="321">
                  <c:v>43</c:v>
                </c:pt>
                <c:pt idx="322">
                  <c:v>42.7</c:v>
                </c:pt>
                <c:pt idx="323">
                  <c:v>45.66</c:v>
                </c:pt>
                <c:pt idx="324">
                  <c:v>43</c:v>
                </c:pt>
                <c:pt idx="325">
                  <c:v>41</c:v>
                </c:pt>
                <c:pt idx="326">
                  <c:v>41</c:v>
                </c:pt>
                <c:pt idx="327">
                  <c:v>40.78</c:v>
                </c:pt>
                <c:pt idx="328">
                  <c:v>36</c:v>
                </c:pt>
                <c:pt idx="329">
                  <c:v>38.1</c:v>
                </c:pt>
                <c:pt idx="330">
                  <c:v>41</c:v>
                </c:pt>
                <c:pt idx="331">
                  <c:v>38.5</c:v>
                </c:pt>
                <c:pt idx="332">
                  <c:v>39</c:v>
                </c:pt>
                <c:pt idx="333">
                  <c:v>39.799999999999997</c:v>
                </c:pt>
                <c:pt idx="334">
                  <c:v>41</c:v>
                </c:pt>
                <c:pt idx="335">
                  <c:v>35.5</c:v>
                </c:pt>
                <c:pt idx="336">
                  <c:v>34.200000000000003</c:v>
                </c:pt>
                <c:pt idx="337">
                  <c:v>34.090000000000003</c:v>
                </c:pt>
                <c:pt idx="338">
                  <c:v>35.340000000000003</c:v>
                </c:pt>
                <c:pt idx="339">
                  <c:v>32.75</c:v>
                </c:pt>
                <c:pt idx="340">
                  <c:v>32.549999999999997</c:v>
                </c:pt>
                <c:pt idx="341">
                  <c:v>33.299999999999997</c:v>
                </c:pt>
                <c:pt idx="342">
                  <c:v>34.9</c:v>
                </c:pt>
                <c:pt idx="343">
                  <c:v>34.35</c:v>
                </c:pt>
                <c:pt idx="344">
                  <c:v>31.855</c:v>
                </c:pt>
                <c:pt idx="345">
                  <c:v>30.8</c:v>
                </c:pt>
                <c:pt idx="346">
                  <c:v>30.75</c:v>
                </c:pt>
                <c:pt idx="347">
                  <c:v>29.3</c:v>
                </c:pt>
                <c:pt idx="348">
                  <c:v>28.8</c:v>
                </c:pt>
                <c:pt idx="349">
                  <c:v>27.9</c:v>
                </c:pt>
                <c:pt idx="350">
                  <c:v>29.1</c:v>
                </c:pt>
                <c:pt idx="351">
                  <c:v>29.25</c:v>
                </c:pt>
                <c:pt idx="352">
                  <c:v>27.65</c:v>
                </c:pt>
                <c:pt idx="353">
                  <c:v>26.95</c:v>
                </c:pt>
                <c:pt idx="354">
                  <c:v>27</c:v>
                </c:pt>
                <c:pt idx="355">
                  <c:v>25</c:v>
                </c:pt>
                <c:pt idx="356">
                  <c:v>25.434999999999999</c:v>
                </c:pt>
                <c:pt idx="357">
                  <c:v>23.84</c:v>
                </c:pt>
                <c:pt idx="358">
                  <c:v>24</c:v>
                </c:pt>
                <c:pt idx="359">
                  <c:v>24.45</c:v>
                </c:pt>
                <c:pt idx="360">
                  <c:v>25.42</c:v>
                </c:pt>
                <c:pt idx="361">
                  <c:v>25.75</c:v>
                </c:pt>
                <c:pt idx="362">
                  <c:v>26.8</c:v>
                </c:pt>
                <c:pt idx="363">
                  <c:v>24.25</c:v>
                </c:pt>
                <c:pt idx="364">
                  <c:v>23.7</c:v>
                </c:pt>
                <c:pt idx="365">
                  <c:v>23.95</c:v>
                </c:pt>
              </c:numCache>
            </c:numRef>
          </c:val>
          <c:smooth val="0"/>
        </c:ser>
        <c:ser>
          <c:idx val="1"/>
          <c:order val="1"/>
          <c:spPr>
            <a:ln>
              <a:solidFill>
                <a:srgbClr val="FF0000"/>
              </a:solidFill>
            </a:ln>
          </c:spPr>
          <c:marker>
            <c:symbol val="none"/>
          </c:marker>
          <c:val>
            <c:numRef>
              <c:f>工作表1!$D$34:$D$399</c:f>
              <c:numCache>
                <c:formatCode>General</c:formatCode>
                <c:ptCount val="366"/>
                <c:pt idx="315">
                  <c:v>43.37737078218646</c:v>
                </c:pt>
                <c:pt idx="316">
                  <c:v>42.763552181256451</c:v>
                </c:pt>
                <c:pt idx="317">
                  <c:v>42.15841952113044</c:v>
                </c:pt>
                <c:pt idx="318">
                  <c:v>41.561849889978255</c:v>
                </c:pt>
                <c:pt idx="319">
                  <c:v>40.973722115253686</c:v>
                </c:pt>
                <c:pt idx="320">
                  <c:v>40.393916739082556</c:v>
                </c:pt>
                <c:pt idx="321">
                  <c:v>39.82231599399892</c:v>
                </c:pt>
                <c:pt idx="322">
                  <c:v>39.258803779024667</c:v>
                </c:pt>
                <c:pt idx="323">
                  <c:v>38.703265636087636</c:v>
                </c:pt>
                <c:pt idx="324">
                  <c:v>38.155588726773395</c:v>
                </c:pt>
                <c:pt idx="325">
                  <c:v>37.615661809405978</c:v>
                </c:pt>
                <c:pt idx="326">
                  <c:v>37.083375216453049</c:v>
                </c:pt>
                <c:pt idx="327">
                  <c:v>36.558620832250632</c:v>
                </c:pt>
                <c:pt idx="328">
                  <c:v>36.04129207104323</c:v>
                </c:pt>
                <c:pt idx="329">
                  <c:v>35.531283855334529</c:v>
                </c:pt>
                <c:pt idx="330">
                  <c:v>35.028492594544581</c:v>
                </c:pt>
                <c:pt idx="331">
                  <c:v>34.532816163968931</c:v>
                </c:pt>
                <c:pt idx="332">
                  <c:v>34.044153884035502</c:v>
                </c:pt>
                <c:pt idx="333">
                  <c:v>33.56240649985503</c:v>
                </c:pt>
                <c:pt idx="334">
                  <c:v>33.087476161060835</c:v>
                </c:pt>
                <c:pt idx="335">
                  <c:v>32.619266401933892</c:v>
                </c:pt>
                <c:pt idx="336">
                  <c:v>32.157682121809174</c:v>
                </c:pt>
                <c:pt idx="337">
                  <c:v>31.70262956575921</c:v>
                </c:pt>
                <c:pt idx="338">
                  <c:v>31.254016305551001</c:v>
                </c:pt>
                <c:pt idx="339">
                  <c:v>30.811751220872441</c:v>
                </c:pt>
                <c:pt idx="340">
                  <c:v>30.375744480824324</c:v>
                </c:pt>
                <c:pt idx="341">
                  <c:v>29.945907525674336</c:v>
                </c:pt>
                <c:pt idx="342">
                  <c:v>29.522153048869171</c:v>
                </c:pt>
                <c:pt idx="343">
                  <c:v>29.10439497930124</c:v>
                </c:pt>
                <c:pt idx="344">
                  <c:v>28.69254846382627</c:v>
                </c:pt>
                <c:pt idx="345">
                  <c:v>28.286529850028337</c:v>
                </c:pt>
                <c:pt idx="346">
                  <c:v>27.886256669228732</c:v>
                </c:pt>
                <c:pt idx="347">
                  <c:v>27.491647619735339</c:v>
                </c:pt>
                <c:pt idx="348">
                  <c:v>27.102622550328949</c:v>
                </c:pt>
                <c:pt idx="349">
                  <c:v>26.719102443983335</c:v>
                </c:pt>
                <c:pt idx="350">
                  <c:v>26.341009401815676</c:v>
                </c:pt>
                <c:pt idx="351">
                  <c:v>25.968266627264047</c:v>
                </c:pt>
                <c:pt idx="352">
                  <c:v>25.600798410488892</c:v>
                </c:pt>
                <c:pt idx="353">
                  <c:v>25.238530112995146</c:v>
                </c:pt>
                <c:pt idx="354">
                  <c:v>24.881388152472024</c:v>
                </c:pt>
                <c:pt idx="355">
                  <c:v>24.529299987847274</c:v>
                </c:pt>
                <c:pt idx="356">
                  <c:v>24.182194104553027</c:v>
                </c:pt>
                <c:pt idx="357">
                  <c:v>23.840000000000003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95683072"/>
        <c:axId val="96535104"/>
      </c:lineChart>
      <c:catAx>
        <c:axId val="95683072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 altLang="zh-TW"/>
                  <a:t>Days of Year</a:t>
                </a:r>
                <a:endParaRPr lang="zh-TW" altLang="en-US"/>
              </a:p>
            </c:rich>
          </c:tx>
          <c:layout/>
          <c:overlay val="0"/>
        </c:title>
        <c:majorTickMark val="out"/>
        <c:minorTickMark val="none"/>
        <c:tickLblPos val="nextTo"/>
        <c:crossAx val="96535104"/>
        <c:crosses val="autoZero"/>
        <c:auto val="1"/>
        <c:lblAlgn val="ctr"/>
        <c:lblOffset val="100"/>
        <c:noMultiLvlLbl val="0"/>
      </c:catAx>
      <c:valAx>
        <c:axId val="96535104"/>
        <c:scaling>
          <c:logBase val="10"/>
          <c:orientation val="minMax"/>
          <c:max val="200"/>
          <c:min val="10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altLang="zh-TW" dirty="0" err="1" smtClean="0"/>
                  <a:t>Streamflow</a:t>
                </a:r>
                <a:r>
                  <a:rPr lang="en-US" altLang="zh-TW" dirty="0" smtClean="0"/>
                  <a:t> (Q</a:t>
                </a:r>
                <a:r>
                  <a:rPr lang="en-US" altLang="zh-TW" baseline="-25000" dirty="0" smtClean="0"/>
                  <a:t>50</a:t>
                </a:r>
                <a:r>
                  <a:rPr lang="en-US" altLang="zh-TW" dirty="0" smtClean="0"/>
                  <a:t>) </a:t>
                </a:r>
                <a:r>
                  <a:rPr lang="en-US" altLang="zh-TW" dirty="0"/>
                  <a:t>[</a:t>
                </a:r>
                <a:r>
                  <a:rPr lang="en-US" altLang="zh-TW" dirty="0" err="1"/>
                  <a:t>cms</a:t>
                </a:r>
                <a:r>
                  <a:rPr lang="en-US" altLang="zh-TW" dirty="0"/>
                  <a:t>]</a:t>
                </a:r>
                <a:endParaRPr lang="zh-TW" altLang="en-US" dirty="0"/>
              </a:p>
            </c:rich>
          </c:tx>
          <c:layout/>
          <c:overlay val="0"/>
        </c:title>
        <c:numFmt formatCode="General" sourceLinked="1"/>
        <c:majorTickMark val="out"/>
        <c:minorTickMark val="out"/>
        <c:tickLblPos val="nextTo"/>
        <c:crossAx val="95683072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4283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48645" y="0"/>
            <a:ext cx="2944283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0C65E5-E702-4C4D-B8DF-63A0FCFF420A}" type="datetimeFigureOut">
              <a:rPr lang="zh-TW" altLang="en-US" smtClean="0"/>
              <a:pPr/>
              <a:t>2012-07-24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9408981"/>
            <a:ext cx="2944283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48645" y="9408981"/>
            <a:ext cx="2944283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0DEAC9-82B5-4FD9-8BE4-F7E710AD8818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8463781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4283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48645" y="0"/>
            <a:ext cx="2944283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78AAA6-436C-4CDA-B879-4637AD585380}" type="datetimeFigureOut">
              <a:rPr lang="zh-TW" altLang="en-US" smtClean="0"/>
              <a:pPr/>
              <a:t>2012-07-24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920750" y="742950"/>
            <a:ext cx="4953000" cy="3714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79450" y="4705350"/>
            <a:ext cx="5435600" cy="44577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9408981"/>
            <a:ext cx="2944283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48645" y="9408981"/>
            <a:ext cx="2944283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68E3A5-C35E-4252-8FE0-F68FD5858068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183189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2438400"/>
            <a:ext cx="9009063" cy="1052513"/>
            <a:chOff x="0" y="1536"/>
            <a:chExt cx="5675" cy="663"/>
          </a:xfrm>
        </p:grpSpPr>
        <p:grpSp>
          <p:nvGrpSpPr>
            <p:cNvPr id="3" name="Group 3"/>
            <p:cNvGrpSpPr>
              <a:grpSpLocks/>
            </p:cNvGrpSpPr>
            <p:nvPr/>
          </p:nvGrpSpPr>
          <p:grpSpPr bwMode="auto">
            <a:xfrm>
              <a:off x="183" y="1604"/>
              <a:ext cx="448" cy="299"/>
              <a:chOff x="720" y="336"/>
              <a:chExt cx="624" cy="432"/>
            </a:xfrm>
          </p:grpSpPr>
          <p:sp>
            <p:nvSpPr>
              <p:cNvPr id="5124" name="Rectangle 4"/>
              <p:cNvSpPr>
                <a:spLocks noChangeArrowheads="1"/>
              </p:cNvSpPr>
              <p:nvPr/>
            </p:nvSpPr>
            <p:spPr bwMode="auto">
              <a:xfrm>
                <a:off x="720" y="336"/>
                <a:ext cx="384" cy="432"/>
              </a:xfrm>
              <a:prstGeom prst="rect">
                <a:avLst/>
              </a:prstGeom>
              <a:solidFill>
                <a:schemeClr val="folHlink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5125" name="Rectangle 5"/>
              <p:cNvSpPr>
                <a:spLocks noChangeArrowheads="1"/>
              </p:cNvSpPr>
              <p:nvPr/>
            </p:nvSpPr>
            <p:spPr bwMode="auto">
              <a:xfrm>
                <a:off x="1056" y="336"/>
                <a:ext cx="288" cy="432"/>
              </a:xfrm>
              <a:prstGeom prst="rect">
                <a:avLst/>
              </a:prstGeom>
              <a:gradFill rotWithShape="0">
                <a:gsLst>
                  <a:gs pos="0">
                    <a:schemeClr val="folHlink"/>
                  </a:gs>
                  <a:gs pos="100000">
                    <a:schemeClr val="bg1"/>
                  </a:gs>
                </a:gsLst>
                <a:lin ang="0" scaled="1"/>
              </a:gra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</p:grpSp>
        <p:grpSp>
          <p:nvGrpSpPr>
            <p:cNvPr id="4" name="Group 6"/>
            <p:cNvGrpSpPr>
              <a:grpSpLocks/>
            </p:cNvGrpSpPr>
            <p:nvPr/>
          </p:nvGrpSpPr>
          <p:grpSpPr bwMode="auto">
            <a:xfrm>
              <a:off x="261" y="1870"/>
              <a:ext cx="465" cy="299"/>
              <a:chOff x="912" y="2640"/>
              <a:chExt cx="672" cy="432"/>
            </a:xfrm>
          </p:grpSpPr>
          <p:sp>
            <p:nvSpPr>
              <p:cNvPr id="5127" name="Rectangle 7"/>
              <p:cNvSpPr>
                <a:spLocks noChangeArrowheads="1"/>
              </p:cNvSpPr>
              <p:nvPr/>
            </p:nvSpPr>
            <p:spPr bwMode="auto">
              <a:xfrm>
                <a:off x="912" y="2640"/>
                <a:ext cx="384" cy="432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5128" name="Rectangle 8"/>
              <p:cNvSpPr>
                <a:spLocks noChangeArrowheads="1"/>
              </p:cNvSpPr>
              <p:nvPr/>
            </p:nvSpPr>
            <p:spPr bwMode="auto">
              <a:xfrm>
                <a:off x="1248" y="2640"/>
                <a:ext cx="336" cy="432"/>
              </a:xfrm>
              <a:prstGeom prst="rect">
                <a:avLst/>
              </a:prstGeom>
              <a:gradFill rotWithShape="0">
                <a:gsLst>
                  <a:gs pos="0">
                    <a:schemeClr val="accent2"/>
                  </a:gs>
                  <a:gs pos="100000">
                    <a:schemeClr val="bg1"/>
                  </a:gs>
                </a:gsLst>
                <a:lin ang="0" scaled="1"/>
              </a:gra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</p:grpSp>
        <p:sp>
          <p:nvSpPr>
            <p:cNvPr id="5129" name="Rectangle 9"/>
            <p:cNvSpPr>
              <a:spLocks noChangeArrowheads="1"/>
            </p:cNvSpPr>
            <p:nvPr/>
          </p:nvSpPr>
          <p:spPr bwMode="auto">
            <a:xfrm>
              <a:off x="0" y="1824"/>
              <a:ext cx="353" cy="266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hlink"/>
                </a:gs>
              </a:gsLst>
              <a:lin ang="189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5130" name="Rectangle 10"/>
            <p:cNvSpPr>
              <a:spLocks noChangeArrowheads="1"/>
            </p:cNvSpPr>
            <p:nvPr/>
          </p:nvSpPr>
          <p:spPr bwMode="auto">
            <a:xfrm>
              <a:off x="400" y="1536"/>
              <a:ext cx="20" cy="663"/>
            </a:xfrm>
            <a:prstGeom prst="rect">
              <a:avLst/>
            </a:prstGeom>
            <a:solidFill>
              <a:schemeClr val="bg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5131" name="Rectangle 11"/>
            <p:cNvSpPr>
              <a:spLocks noChangeArrowheads="1"/>
            </p:cNvSpPr>
            <p:nvPr/>
          </p:nvSpPr>
          <p:spPr bwMode="auto">
            <a:xfrm flipV="1">
              <a:off x="199" y="2054"/>
              <a:ext cx="5476" cy="35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</p:grpSp>
      <p:sp>
        <p:nvSpPr>
          <p:cNvPr id="5132" name="Rectangle 12"/>
          <p:cNvSpPr>
            <a:spLocks noGrp="1" noChangeArrowheads="1"/>
          </p:cNvSpPr>
          <p:nvPr>
            <p:ph type="ctrTitle"/>
          </p:nvPr>
        </p:nvSpPr>
        <p:spPr>
          <a:xfrm>
            <a:off x="990600" y="1676400"/>
            <a:ext cx="7772400" cy="1462088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5133" name="Rectangle 1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5134" name="Rectangle 14"/>
          <p:cNvSpPr>
            <a:spLocks noGrp="1" noChangeArrowheads="1"/>
          </p:cNvSpPr>
          <p:nvPr>
            <p:ph type="dt" sz="half" idx="2"/>
          </p:nvPr>
        </p:nvSpPr>
        <p:spPr>
          <a:xfrm>
            <a:off x="990600" y="6248400"/>
            <a:ext cx="1905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4ACB3E4F-447A-438E-A599-5DAD770101E5}" type="datetimeFigureOut">
              <a:rPr lang="zh-TW" altLang="en-US" smtClean="0"/>
              <a:pPr/>
              <a:t>2012-07-24</a:t>
            </a:fld>
            <a:endParaRPr lang="zh-TW" altLang="en-US"/>
          </a:p>
        </p:txBody>
      </p:sp>
      <p:sp>
        <p:nvSpPr>
          <p:cNvPr id="5135" name="Rectangle 15"/>
          <p:cNvSpPr>
            <a:spLocks noGrp="1" noChangeArrowheads="1"/>
          </p:cNvSpPr>
          <p:nvPr>
            <p:ph type="ftr" sz="quarter" idx="3"/>
          </p:nvPr>
        </p:nvSpPr>
        <p:spPr>
          <a:xfrm>
            <a:off x="3429000" y="6248400"/>
            <a:ext cx="28956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5136" name="Rectangle 1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6858000" y="6248400"/>
            <a:ext cx="1905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59D5BA4-52CE-4372-9D08-276EBB421DAD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ACB3E4F-447A-438E-A599-5DAD770101E5}" type="datetimeFigureOut">
              <a:rPr lang="zh-TW" altLang="en-US" smtClean="0"/>
              <a:pPr/>
              <a:t>2012-07-24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59D5BA4-52CE-4372-9D08-276EBB421DAD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7004050" y="214313"/>
            <a:ext cx="1951038" cy="5918200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1150938" y="214313"/>
            <a:ext cx="5700712" cy="5918200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ACB3E4F-447A-438E-A599-5DAD770101E5}" type="datetimeFigureOut">
              <a:rPr lang="zh-TW" altLang="en-US" smtClean="0"/>
              <a:pPr/>
              <a:t>2012-07-24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59D5BA4-52CE-4372-9D08-276EBB421DAD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標題，四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 sz="quarter"/>
          </p:nvPr>
        </p:nvSpPr>
        <p:spPr>
          <a:xfrm>
            <a:off x="1150938" y="214313"/>
            <a:ext cx="7793037" cy="1462087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>
          <a:xfrm>
            <a:off x="1182688" y="2017713"/>
            <a:ext cx="3810000" cy="198120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quarter" idx="2"/>
          </p:nvPr>
        </p:nvSpPr>
        <p:spPr>
          <a:xfrm>
            <a:off x="5145088" y="2017713"/>
            <a:ext cx="3810000" cy="198120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內容版面配置區 4"/>
          <p:cNvSpPr>
            <a:spLocks noGrp="1"/>
          </p:cNvSpPr>
          <p:nvPr>
            <p:ph sz="quarter" idx="3"/>
          </p:nvPr>
        </p:nvSpPr>
        <p:spPr>
          <a:xfrm>
            <a:off x="1182688" y="4151313"/>
            <a:ext cx="3810000" cy="198120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5145088" y="4151313"/>
            <a:ext cx="3810000" cy="198120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>
          <a:xfrm>
            <a:off x="1162050" y="6243638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4ACB3E4F-447A-438E-A599-5DAD770101E5}" type="datetimeFigureOut">
              <a:rPr lang="zh-TW" altLang="en-US" smtClean="0"/>
              <a:pPr/>
              <a:t>2012-07-24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>
          <a:xfrm>
            <a:off x="36576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>
          <a:xfrm>
            <a:off x="7042150" y="6243638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D59D5BA4-52CE-4372-9D08-276EBB421DAD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 preserve="1">
  <p:cSld name="標題，物件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150938" y="214313"/>
            <a:ext cx="7793037" cy="1462087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1182688" y="2017713"/>
            <a:ext cx="3810000" cy="411480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5145088" y="2017713"/>
            <a:ext cx="3810000" cy="411480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>
          <a:xfrm>
            <a:off x="1162050" y="6243638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4ACB3E4F-447A-438E-A599-5DAD770101E5}" type="datetimeFigureOut">
              <a:rPr lang="zh-TW" altLang="en-US" smtClean="0"/>
              <a:pPr/>
              <a:t>2012-07-24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>
          <a:xfrm>
            <a:off x="36576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>
          <a:xfrm>
            <a:off x="7042150" y="6243638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D59D5BA4-52CE-4372-9D08-276EBB421DAD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標題及物件在文字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150938" y="214313"/>
            <a:ext cx="7793037" cy="1462087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1182688" y="2017713"/>
            <a:ext cx="7772400" cy="198120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182688" y="4151313"/>
            <a:ext cx="7772400" cy="198120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>
          <a:xfrm>
            <a:off x="1162050" y="6243638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4ACB3E4F-447A-438E-A599-5DAD770101E5}" type="datetimeFigureOut">
              <a:rPr lang="zh-TW" altLang="en-US" smtClean="0"/>
              <a:pPr/>
              <a:t>2012-07-24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>
          <a:xfrm>
            <a:off x="36576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>
          <a:xfrm>
            <a:off x="7042150" y="6243638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D59D5BA4-52CE-4372-9D08-276EBB421DAD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Tx" preserve="1">
  <p:cSld name="標題，兩項物件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150938" y="214313"/>
            <a:ext cx="7793037" cy="1462087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>
          <a:xfrm>
            <a:off x="1182688" y="2017713"/>
            <a:ext cx="3810000" cy="198120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quarter" idx="2"/>
          </p:nvPr>
        </p:nvSpPr>
        <p:spPr>
          <a:xfrm>
            <a:off x="1182688" y="4151313"/>
            <a:ext cx="3810000" cy="198120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half" idx="3"/>
          </p:nvPr>
        </p:nvSpPr>
        <p:spPr>
          <a:xfrm>
            <a:off x="5145088" y="2017713"/>
            <a:ext cx="3810000" cy="411480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日期版面配置區 5"/>
          <p:cNvSpPr>
            <a:spLocks noGrp="1"/>
          </p:cNvSpPr>
          <p:nvPr>
            <p:ph type="dt" sz="half" idx="10"/>
          </p:nvPr>
        </p:nvSpPr>
        <p:spPr>
          <a:xfrm>
            <a:off x="1162050" y="6243638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4ACB3E4F-447A-438E-A599-5DAD770101E5}" type="datetimeFigureOut">
              <a:rPr lang="zh-TW" altLang="en-US" smtClean="0"/>
              <a:pPr/>
              <a:t>2012-07-24</a:t>
            </a:fld>
            <a:endParaRPr lang="zh-TW" altLang="en-US"/>
          </a:p>
        </p:txBody>
      </p:sp>
      <p:sp>
        <p:nvSpPr>
          <p:cNvPr id="7" name="頁尾版面配置區 6"/>
          <p:cNvSpPr>
            <a:spLocks noGrp="1"/>
          </p:cNvSpPr>
          <p:nvPr>
            <p:ph type="ftr" sz="quarter" idx="11"/>
          </p:nvPr>
        </p:nvSpPr>
        <p:spPr>
          <a:xfrm>
            <a:off x="36576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8" name="投影片編號版面配置區 7"/>
          <p:cNvSpPr>
            <a:spLocks noGrp="1"/>
          </p:cNvSpPr>
          <p:nvPr>
            <p:ph type="sldNum" sz="quarter" idx="12"/>
          </p:nvPr>
        </p:nvSpPr>
        <p:spPr>
          <a:xfrm>
            <a:off x="7042150" y="6243638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D59D5BA4-52CE-4372-9D08-276EBB421DAD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ACB3E4F-447A-438E-A599-5DAD770101E5}" type="datetimeFigureOut">
              <a:rPr lang="zh-TW" altLang="en-US" smtClean="0"/>
              <a:pPr/>
              <a:t>2012-07-24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59D5BA4-52CE-4372-9D08-276EBB421DAD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ACB3E4F-447A-438E-A599-5DAD770101E5}" type="datetimeFigureOut">
              <a:rPr lang="zh-TW" altLang="en-US" smtClean="0"/>
              <a:pPr/>
              <a:t>2012-07-24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59D5BA4-52CE-4372-9D08-276EBB421DAD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1182688" y="2017713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5145088" y="2017713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ACB3E4F-447A-438E-A599-5DAD770101E5}" type="datetimeFigureOut">
              <a:rPr lang="zh-TW" altLang="en-US" smtClean="0"/>
              <a:pPr/>
              <a:t>2012-07-24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59D5BA4-52CE-4372-9D08-276EBB421DAD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ACB3E4F-447A-438E-A599-5DAD770101E5}" type="datetimeFigureOut">
              <a:rPr lang="zh-TW" altLang="en-US" smtClean="0"/>
              <a:pPr/>
              <a:t>2012-07-24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59D5BA4-52CE-4372-9D08-276EBB421DAD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ACB3E4F-447A-438E-A599-5DAD770101E5}" type="datetimeFigureOut">
              <a:rPr lang="zh-TW" altLang="en-US" smtClean="0"/>
              <a:pPr/>
              <a:t>2012-07-24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59D5BA4-52CE-4372-9D08-276EBB421DAD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ACB3E4F-447A-438E-A599-5DAD770101E5}" type="datetimeFigureOut">
              <a:rPr lang="zh-TW" altLang="en-US" smtClean="0"/>
              <a:pPr/>
              <a:t>2012-07-24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59D5BA4-52CE-4372-9D08-276EBB421DAD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ACB3E4F-447A-438E-A599-5DAD770101E5}" type="datetimeFigureOut">
              <a:rPr lang="zh-TW" altLang="en-US" smtClean="0"/>
              <a:pPr/>
              <a:t>2012-07-24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59D5BA4-52CE-4372-9D08-276EBB421DAD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ACB3E4F-447A-438E-A599-5DAD770101E5}" type="datetimeFigureOut">
              <a:rPr lang="zh-TW" altLang="en-US" smtClean="0"/>
              <a:pPr/>
              <a:t>2012-07-24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59D5BA4-52CE-4372-9D08-276EBB421DAD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ChangeArrowheads="1"/>
          </p:cNvSpPr>
          <p:nvPr/>
        </p:nvSpPr>
        <p:spPr bwMode="ltGray">
          <a:xfrm>
            <a:off x="417513" y="1098550"/>
            <a:ext cx="438150" cy="474663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zh-TW" altLang="zh-TW" sz="2400"/>
          </a:p>
        </p:txBody>
      </p:sp>
      <p:sp>
        <p:nvSpPr>
          <p:cNvPr id="4099" name="Rectangle 3"/>
          <p:cNvSpPr>
            <a:spLocks noChangeArrowheads="1"/>
          </p:cNvSpPr>
          <p:nvPr/>
        </p:nvSpPr>
        <p:spPr bwMode="ltGray">
          <a:xfrm>
            <a:off x="800100" y="1098550"/>
            <a:ext cx="328613" cy="474663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zh-TW" altLang="zh-TW" sz="2400"/>
          </a:p>
        </p:txBody>
      </p:sp>
      <p:sp>
        <p:nvSpPr>
          <p:cNvPr id="4100" name="Rectangle 4"/>
          <p:cNvSpPr>
            <a:spLocks noChangeArrowheads="1"/>
          </p:cNvSpPr>
          <p:nvPr/>
        </p:nvSpPr>
        <p:spPr bwMode="ltGray">
          <a:xfrm>
            <a:off x="541338" y="1520825"/>
            <a:ext cx="422275" cy="474663"/>
          </a:xfrm>
          <a:prstGeom prst="rect">
            <a:avLst/>
          </a:prstGeom>
          <a:solidFill>
            <a:schemeClr val="folHlink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zh-TW" altLang="zh-TW" sz="2400"/>
          </a:p>
        </p:txBody>
      </p:sp>
      <p:sp>
        <p:nvSpPr>
          <p:cNvPr id="4101" name="Rectangle 5"/>
          <p:cNvSpPr>
            <a:spLocks noChangeArrowheads="1"/>
          </p:cNvSpPr>
          <p:nvPr/>
        </p:nvSpPr>
        <p:spPr bwMode="ltGray">
          <a:xfrm>
            <a:off x="911225" y="1520825"/>
            <a:ext cx="368300" cy="474663"/>
          </a:xfrm>
          <a:prstGeom prst="rect">
            <a:avLst/>
          </a:prstGeom>
          <a:gradFill rotWithShape="0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zh-TW" altLang="zh-TW" sz="2400"/>
          </a:p>
        </p:txBody>
      </p:sp>
      <p:sp>
        <p:nvSpPr>
          <p:cNvPr id="4102" name="Rectangle 6"/>
          <p:cNvSpPr>
            <a:spLocks noChangeArrowheads="1"/>
          </p:cNvSpPr>
          <p:nvPr/>
        </p:nvSpPr>
        <p:spPr bwMode="ltGray">
          <a:xfrm>
            <a:off x="127000" y="1447800"/>
            <a:ext cx="560388" cy="422275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zh-TW" altLang="zh-TW" sz="2400"/>
          </a:p>
        </p:txBody>
      </p:sp>
      <p:sp>
        <p:nvSpPr>
          <p:cNvPr id="4103" name="Rectangle 7"/>
          <p:cNvSpPr>
            <a:spLocks noChangeArrowheads="1"/>
          </p:cNvSpPr>
          <p:nvPr/>
        </p:nvSpPr>
        <p:spPr bwMode="gray">
          <a:xfrm>
            <a:off x="762000" y="990600"/>
            <a:ext cx="31750" cy="1052513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zh-TW" altLang="zh-TW" sz="2400"/>
          </a:p>
        </p:txBody>
      </p:sp>
      <p:sp>
        <p:nvSpPr>
          <p:cNvPr id="4104" name="Rectangle 8"/>
          <p:cNvSpPr>
            <a:spLocks noChangeArrowheads="1"/>
          </p:cNvSpPr>
          <p:nvPr/>
        </p:nvSpPr>
        <p:spPr bwMode="gray">
          <a:xfrm>
            <a:off x="442913" y="1781175"/>
            <a:ext cx="8226425" cy="31750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zh-TW" altLang="zh-TW" sz="2400"/>
          </a:p>
        </p:txBody>
      </p:sp>
      <p:sp>
        <p:nvSpPr>
          <p:cNvPr id="4105" name="Rectangle 9"/>
          <p:cNvSpPr>
            <a:spLocks noGrp="1" noChangeArrowheads="1"/>
          </p:cNvSpPr>
          <p:nvPr>
            <p:ph type="title"/>
          </p:nvPr>
        </p:nvSpPr>
        <p:spPr bwMode="auto">
          <a:xfrm>
            <a:off x="1150938" y="214313"/>
            <a:ext cx="7793037" cy="1462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4106" name="Rectangle 10"/>
          <p:cNvSpPr>
            <a:spLocks noGrp="1" noChangeArrowheads="1"/>
          </p:cNvSpPr>
          <p:nvPr>
            <p:ph type="body" idx="1"/>
          </p:nvPr>
        </p:nvSpPr>
        <p:spPr bwMode="auto">
          <a:xfrm>
            <a:off x="1182688" y="2017713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4107" name="Rectangle 11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162050" y="6243638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kumimoji="0" sz="1400"/>
            </a:lvl1pPr>
          </a:lstStyle>
          <a:p>
            <a:fld id="{4ACB3E4F-447A-438E-A599-5DAD770101E5}" type="datetimeFigureOut">
              <a:rPr lang="zh-TW" altLang="en-US" smtClean="0"/>
              <a:pPr/>
              <a:t>2012-07-24</a:t>
            </a:fld>
            <a:endParaRPr lang="zh-TW" altLang="en-US"/>
          </a:p>
        </p:txBody>
      </p:sp>
      <p:sp>
        <p:nvSpPr>
          <p:cNvPr id="4108" name="Rectangle 1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657600" y="6243638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kumimoji="0" sz="1400"/>
            </a:lvl1pPr>
          </a:lstStyle>
          <a:p>
            <a:endParaRPr lang="zh-TW" altLang="en-US"/>
          </a:p>
        </p:txBody>
      </p:sp>
      <p:sp>
        <p:nvSpPr>
          <p:cNvPr id="4109" name="Rectangle 1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42150" y="6243638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kumimoji="0" sz="1400"/>
            </a:lvl1pPr>
          </a:lstStyle>
          <a:p>
            <a:fld id="{D59D5BA4-52CE-4372-9D08-276EBB421DAD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ahoma" pitchFamily="34" charset="0"/>
          <a:ea typeface="新細明體" charset="-12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ahoma" pitchFamily="34" charset="0"/>
          <a:ea typeface="新細明體" charset="-12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ahoma" pitchFamily="34" charset="0"/>
          <a:ea typeface="新細明體" charset="-12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ahoma" pitchFamily="34" charset="0"/>
          <a:ea typeface="新細明體" charset="-12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ahoma" pitchFamily="34" charset="0"/>
          <a:ea typeface="新細明體" charset="-12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ahoma" pitchFamily="34" charset="0"/>
          <a:ea typeface="新細明體" charset="-12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ahoma" pitchFamily="34" charset="0"/>
          <a:ea typeface="新細明體" charset="-12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ahoma" pitchFamily="34" charset="0"/>
          <a:ea typeface="新細明體" charset="-12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itchFamily="2" charset="2"/>
        <a:buChar char="n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SzPct val="55000"/>
        <a:buFont typeface="Wingdings" pitchFamily="2" charset="2"/>
        <a:buChar char="n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50000"/>
        <a:buFont typeface="Wingdings" pitchFamily="2" charset="2"/>
        <a:buChar char="n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55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chart" Target="../charts/chart2.xml"/><Relationship Id="rId7" Type="http://schemas.openxmlformats.org/officeDocument/2006/relationships/image" Target="../media/image110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0.png"/><Relationship Id="rId5" Type="http://schemas.openxmlformats.org/officeDocument/2006/relationships/image" Target="../media/image90.png"/><Relationship Id="rId4" Type="http://schemas.openxmlformats.org/officeDocument/2006/relationships/image" Target="../media/image8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.bin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control" Target="../activeX/activeX1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5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990600" y="1676400"/>
            <a:ext cx="8153400" cy="1462088"/>
          </a:xfrm>
        </p:spPr>
        <p:txBody>
          <a:bodyPr/>
          <a:lstStyle/>
          <a:p>
            <a:r>
              <a:rPr lang="en-US" altLang="zh-TW" dirty="0" smtClean="0"/>
              <a:t>Pre/Post Processes for GWLF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dirty="0" err="1" smtClean="0"/>
              <a:t>Ruitang</a:t>
            </a:r>
            <a:r>
              <a:rPr lang="en-US" altLang="zh-TW" dirty="0" smtClean="0"/>
              <a:t> Sung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June-21 &amp; June-28, 2012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Fix the gap of the LULC Map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755576" y="1772816"/>
            <a:ext cx="8388424" cy="5085183"/>
          </a:xfrm>
        </p:spPr>
        <p:txBody>
          <a:bodyPr/>
          <a:lstStyle/>
          <a:p>
            <a:r>
              <a:rPr lang="en-US" altLang="zh-TW" dirty="0" smtClean="0"/>
              <a:t>Convert the LULC patch </a:t>
            </a:r>
            <a:r>
              <a:rPr lang="en-US" altLang="zh-TW" dirty="0"/>
              <a:t>to a </a:t>
            </a:r>
            <a:r>
              <a:rPr lang="en-US" altLang="zh-TW" dirty="0" err="1"/>
              <a:t>Shapefile</a:t>
            </a:r>
            <a:r>
              <a:rPr lang="en-US" altLang="zh-TW" dirty="0"/>
              <a:t> </a:t>
            </a:r>
            <a:r>
              <a:rPr lang="en-US" altLang="zh-TW" dirty="0" smtClean="0"/>
              <a:t>when invalid topology has occurred</a:t>
            </a:r>
          </a:p>
          <a:p>
            <a:r>
              <a:rPr lang="en-US" altLang="zh-TW" dirty="0" smtClean="0"/>
              <a:t>Find out the </a:t>
            </a:r>
            <a:r>
              <a:rPr lang="en-US" altLang="zh-TW" dirty="0" err="1" smtClean="0"/>
              <a:t>pointset</a:t>
            </a:r>
            <a:r>
              <a:rPr lang="en-US" altLang="zh-TW" dirty="0" smtClean="0"/>
              <a:t> at 4 corners of the LULC patch</a:t>
            </a:r>
          </a:p>
          <a:p>
            <a:r>
              <a:rPr lang="en-US" altLang="zh-TW" dirty="0" smtClean="0"/>
              <a:t>Create a Feature Class (Polygon) &amp; draw a new quadrilateral</a:t>
            </a:r>
          </a:p>
          <a:p>
            <a:r>
              <a:rPr lang="en-US" altLang="zh-TW" dirty="0" smtClean="0"/>
              <a:t>Make a union of the quadrilateral and LULC patch</a:t>
            </a:r>
          </a:p>
          <a:p>
            <a:r>
              <a:rPr lang="en-US" altLang="zh-TW" dirty="0" smtClean="0"/>
              <a:t>Delete the exterior parts of the LULC patch</a:t>
            </a:r>
          </a:p>
          <a:p>
            <a:r>
              <a:rPr lang="en-US" altLang="zh-TW" dirty="0" smtClean="0"/>
              <a:t>Repeat above the processes until fixed all patches with poor topology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45057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150938" y="214313"/>
            <a:ext cx="7993062" cy="1462087"/>
          </a:xfrm>
        </p:spPr>
        <p:txBody>
          <a:bodyPr/>
          <a:lstStyle/>
          <a:p>
            <a:r>
              <a:rPr lang="en-US" altLang="zh-TW" sz="3600" dirty="0" smtClean="0"/>
              <a:t>Soil Conservation Service (SCS) Curve Numbers for </a:t>
            </a:r>
            <a:r>
              <a:rPr lang="en-US" altLang="zh-TW" sz="3600" dirty="0"/>
              <a:t>S</a:t>
            </a:r>
            <a:r>
              <a:rPr lang="en-US" altLang="zh-TW" sz="3600" dirty="0" smtClean="0"/>
              <a:t>elected </a:t>
            </a:r>
            <a:r>
              <a:rPr lang="en-US" altLang="zh-TW" sz="3600" dirty="0"/>
              <a:t>L</a:t>
            </a:r>
            <a:r>
              <a:rPr lang="en-US" altLang="zh-TW" sz="3600" dirty="0" smtClean="0"/>
              <a:t>and Use</a:t>
            </a:r>
            <a:endParaRPr lang="zh-TW" altLang="en-US" sz="3600" dirty="0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755576" y="4869161"/>
            <a:ext cx="8388424" cy="2016223"/>
          </a:xfrm>
        </p:spPr>
        <p:txBody>
          <a:bodyPr/>
          <a:lstStyle/>
          <a:p>
            <a:r>
              <a:rPr lang="en-US" altLang="zh-TW" sz="1800" b="1" dirty="0" smtClean="0"/>
              <a:t>Group A</a:t>
            </a:r>
            <a:r>
              <a:rPr lang="en-US" altLang="zh-TW" sz="1800" dirty="0" smtClean="0"/>
              <a:t>: Deep sand, deep loess, aggregated silts</a:t>
            </a:r>
          </a:p>
          <a:p>
            <a:r>
              <a:rPr lang="en-US" altLang="zh-TW" sz="1800" b="1" dirty="0" smtClean="0"/>
              <a:t>Group B</a:t>
            </a:r>
            <a:r>
              <a:rPr lang="en-US" altLang="zh-TW" sz="1800" dirty="0" smtClean="0"/>
              <a:t>: Shallow loess, sandy loam</a:t>
            </a:r>
          </a:p>
          <a:p>
            <a:r>
              <a:rPr lang="en-US" altLang="zh-TW" sz="1800" b="1" dirty="0" smtClean="0"/>
              <a:t>Group C</a:t>
            </a:r>
            <a:r>
              <a:rPr lang="en-US" altLang="zh-TW" sz="1800" dirty="0" smtClean="0"/>
              <a:t>: Clay loams, shallow sandy loam, soils low in organic content, and soils usually high in clay</a:t>
            </a:r>
          </a:p>
          <a:p>
            <a:r>
              <a:rPr lang="en-US" altLang="zh-TW" sz="1800" b="1" dirty="0" smtClean="0"/>
              <a:t>Group D</a:t>
            </a:r>
            <a:r>
              <a:rPr lang="en-US" altLang="zh-TW" sz="1800" dirty="0" smtClean="0"/>
              <a:t>: Soils that swell significantly when wet, heavy plastic clays, and certain saline soils</a:t>
            </a:r>
          </a:p>
        </p:txBody>
      </p:sp>
      <p:graphicFrame>
        <p:nvGraphicFramePr>
          <p:cNvPr id="5" name="內容版面配置區 4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392113957"/>
              </p:ext>
            </p:extLst>
          </p:nvPr>
        </p:nvGraphicFramePr>
        <p:xfrm>
          <a:off x="1691678" y="1844824"/>
          <a:ext cx="6048674" cy="2956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6186"/>
                <a:gridCol w="1098122"/>
                <a:gridCol w="1098122"/>
                <a:gridCol w="1098122"/>
                <a:gridCol w="1098122"/>
              </a:tblGrid>
              <a:tr h="320040">
                <a:tc rowSpan="2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Hydrologic Soil Group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altLang="zh-TW" dirty="0" smtClean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altLang="zh-TW" dirty="0" smtClean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altLang="zh-TW" dirty="0" smtClean="0"/>
                    </a:p>
                  </a:txBody>
                  <a:tcPr/>
                </a:tc>
              </a:tr>
              <a:tr h="32004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 smtClean="0">
                          <a:solidFill>
                            <a:schemeClr val="bg1"/>
                          </a:solidFill>
                        </a:rPr>
                        <a:t>A</a:t>
                      </a:r>
                      <a:endParaRPr lang="zh-TW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b="1" dirty="0" smtClean="0">
                          <a:solidFill>
                            <a:schemeClr val="bg1"/>
                          </a:solidFill>
                        </a:rPr>
                        <a:t>B</a:t>
                      </a:r>
                      <a:endParaRPr lang="zh-TW" altLang="en-US" b="1" dirty="0" smtClean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 smtClean="0">
                          <a:solidFill>
                            <a:schemeClr val="bg1"/>
                          </a:solidFill>
                        </a:rPr>
                        <a:t>C</a:t>
                      </a:r>
                      <a:endParaRPr lang="zh-TW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b="1" dirty="0" smtClean="0">
                          <a:solidFill>
                            <a:schemeClr val="bg1"/>
                          </a:solidFill>
                        </a:rPr>
                        <a:t>D</a:t>
                      </a:r>
                      <a:endParaRPr lang="zh-TW" altLang="en-US" b="1" dirty="0" smtClean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600" dirty="0" smtClean="0"/>
                        <a:t>Water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+mn-lt"/>
                          <a:ea typeface="新細明體"/>
                          <a:cs typeface="Times New Roman"/>
                        </a:rPr>
                        <a:t>100</a:t>
                      </a:r>
                      <a:endParaRPr lang="zh-TW" sz="1600" kern="100">
                        <a:effectLst/>
                        <a:latin typeface="+mn-lt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 anchor="ctr"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+mn-lt"/>
                          <a:ea typeface="新細明體"/>
                          <a:cs typeface="Times New Roman"/>
                        </a:rPr>
                        <a:t>100</a:t>
                      </a:r>
                      <a:endParaRPr lang="zh-TW" sz="1600" kern="100">
                        <a:effectLst/>
                        <a:latin typeface="+mn-lt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 anchor="ctr"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+mn-lt"/>
                          <a:ea typeface="新細明體"/>
                          <a:cs typeface="Times New Roman"/>
                        </a:rPr>
                        <a:t>100</a:t>
                      </a:r>
                      <a:endParaRPr lang="zh-TW" sz="1600" kern="100">
                        <a:effectLst/>
                        <a:latin typeface="+mn-lt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 anchor="ctr"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+mn-lt"/>
                          <a:ea typeface="新細明體"/>
                          <a:cs typeface="Times New Roman"/>
                        </a:rPr>
                        <a:t>100</a:t>
                      </a:r>
                      <a:endParaRPr lang="zh-TW" sz="1600" kern="100">
                        <a:effectLst/>
                        <a:latin typeface="+mn-lt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 anchor="ctr"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 smtClean="0"/>
                        <a:t>Forest</a:t>
                      </a:r>
                      <a:endParaRPr lang="zh-TW" altLang="en-US" sz="16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+mn-lt"/>
                          <a:ea typeface="新細明體"/>
                          <a:cs typeface="Times New Roman"/>
                        </a:rPr>
                        <a:t>30</a:t>
                      </a:r>
                      <a:endParaRPr lang="zh-TW" sz="1600" kern="100">
                        <a:effectLst/>
                        <a:latin typeface="+mn-lt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+mn-lt"/>
                          <a:ea typeface="新細明體"/>
                          <a:cs typeface="Times New Roman"/>
                        </a:rPr>
                        <a:t>55</a:t>
                      </a:r>
                      <a:endParaRPr lang="zh-TW" sz="1600" kern="100">
                        <a:effectLst/>
                        <a:latin typeface="+mn-lt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+mn-lt"/>
                          <a:ea typeface="新細明體"/>
                          <a:cs typeface="Times New Roman"/>
                        </a:rPr>
                        <a:t>70</a:t>
                      </a:r>
                      <a:endParaRPr lang="zh-TW" sz="1600" kern="100">
                        <a:effectLst/>
                        <a:latin typeface="+mn-lt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+mn-lt"/>
                          <a:ea typeface="新細明體"/>
                          <a:cs typeface="Times New Roman"/>
                        </a:rPr>
                        <a:t>77</a:t>
                      </a:r>
                      <a:endParaRPr lang="zh-TW" sz="1600" kern="100">
                        <a:effectLst/>
                        <a:latin typeface="+mn-lt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600" dirty="0" smtClean="0"/>
                        <a:t>Agricultural land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+mn-lt"/>
                          <a:ea typeface="新細明體"/>
                          <a:cs typeface="Times New Roman"/>
                        </a:rPr>
                        <a:t>63</a:t>
                      </a:r>
                      <a:endParaRPr lang="zh-TW" sz="1600" kern="100">
                        <a:effectLst/>
                        <a:latin typeface="+mn-lt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+mn-lt"/>
                          <a:ea typeface="新細明體"/>
                          <a:cs typeface="Times New Roman"/>
                        </a:rPr>
                        <a:t>75</a:t>
                      </a:r>
                      <a:endParaRPr lang="zh-TW" sz="1600" kern="100">
                        <a:effectLst/>
                        <a:latin typeface="+mn-lt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+mn-lt"/>
                          <a:ea typeface="新細明體"/>
                          <a:cs typeface="Times New Roman"/>
                        </a:rPr>
                        <a:t>83</a:t>
                      </a:r>
                      <a:endParaRPr lang="zh-TW" sz="1600" kern="100">
                        <a:effectLst/>
                        <a:latin typeface="+mn-lt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+mn-lt"/>
                          <a:ea typeface="新細明體"/>
                          <a:cs typeface="Times New Roman"/>
                        </a:rPr>
                        <a:t>87</a:t>
                      </a:r>
                      <a:endParaRPr lang="zh-TW" sz="1600" kern="100">
                        <a:effectLst/>
                        <a:latin typeface="+mn-lt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600" dirty="0" smtClean="0"/>
                        <a:t>Building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+mn-lt"/>
                          <a:ea typeface="新細明體"/>
                          <a:cs typeface="Times New Roman"/>
                        </a:rPr>
                        <a:t>98</a:t>
                      </a:r>
                      <a:endParaRPr lang="zh-TW" sz="1600" kern="100">
                        <a:effectLst/>
                        <a:latin typeface="+mn-lt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+mn-lt"/>
                          <a:ea typeface="新細明體"/>
                          <a:cs typeface="Times New Roman"/>
                        </a:rPr>
                        <a:t>98</a:t>
                      </a:r>
                      <a:endParaRPr lang="zh-TW" sz="1600" kern="100">
                        <a:effectLst/>
                        <a:latin typeface="+mn-lt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+mn-lt"/>
                          <a:ea typeface="新細明體"/>
                          <a:cs typeface="Times New Roman"/>
                        </a:rPr>
                        <a:t>98</a:t>
                      </a:r>
                      <a:endParaRPr lang="zh-TW" sz="1600" kern="100">
                        <a:effectLst/>
                        <a:latin typeface="+mn-lt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+mn-lt"/>
                          <a:ea typeface="新細明體"/>
                          <a:cs typeface="Times New Roman"/>
                        </a:rPr>
                        <a:t>98</a:t>
                      </a:r>
                      <a:endParaRPr lang="zh-TW" sz="1600" kern="100">
                        <a:effectLst/>
                        <a:latin typeface="+mn-lt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b="0" dirty="0" smtClean="0"/>
                        <a:t>Grassland</a:t>
                      </a:r>
                      <a:endParaRPr lang="zh-TW" altLang="en-US" sz="1600" b="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+mn-lt"/>
                          <a:ea typeface="新細明體"/>
                          <a:cs typeface="Times New Roman"/>
                        </a:rPr>
                        <a:t>39</a:t>
                      </a:r>
                      <a:endParaRPr lang="zh-TW" sz="1600" kern="100">
                        <a:effectLst/>
                        <a:latin typeface="+mn-lt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+mn-lt"/>
                          <a:ea typeface="新細明體"/>
                          <a:cs typeface="Times New Roman"/>
                        </a:rPr>
                        <a:t>61</a:t>
                      </a:r>
                      <a:endParaRPr lang="zh-TW" sz="1600" kern="100">
                        <a:effectLst/>
                        <a:latin typeface="+mn-lt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+mn-lt"/>
                          <a:ea typeface="新細明體"/>
                          <a:cs typeface="Times New Roman"/>
                        </a:rPr>
                        <a:t>74</a:t>
                      </a:r>
                      <a:endParaRPr lang="zh-TW" sz="1600" kern="100">
                        <a:effectLst/>
                        <a:latin typeface="+mn-lt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+mn-lt"/>
                          <a:ea typeface="新細明體"/>
                          <a:cs typeface="Times New Roman"/>
                        </a:rPr>
                        <a:t>80</a:t>
                      </a:r>
                      <a:endParaRPr lang="zh-TW" sz="1600" kern="100">
                        <a:effectLst/>
                        <a:latin typeface="+mn-lt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 smtClean="0"/>
                        <a:t>Bare land</a:t>
                      </a:r>
                      <a:endParaRPr lang="zh-TW" altLang="en-US" sz="16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+mn-lt"/>
                          <a:ea typeface="新細明體"/>
                          <a:cs typeface="Times New Roman"/>
                        </a:rPr>
                        <a:t>68</a:t>
                      </a:r>
                      <a:endParaRPr lang="zh-TW" sz="1600" kern="100">
                        <a:effectLst/>
                        <a:latin typeface="+mn-lt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+mn-lt"/>
                          <a:ea typeface="新細明體"/>
                          <a:cs typeface="Times New Roman"/>
                        </a:rPr>
                        <a:t>79</a:t>
                      </a:r>
                      <a:endParaRPr lang="zh-TW" sz="1600" kern="100">
                        <a:effectLst/>
                        <a:latin typeface="+mn-lt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+mn-lt"/>
                          <a:ea typeface="新細明體"/>
                          <a:cs typeface="Times New Roman"/>
                        </a:rPr>
                        <a:t>86</a:t>
                      </a:r>
                      <a:endParaRPr lang="zh-TW" sz="1600" kern="100">
                        <a:effectLst/>
                        <a:latin typeface="+mn-lt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+mn-lt"/>
                          <a:ea typeface="新細明體"/>
                          <a:cs typeface="Times New Roman"/>
                        </a:rPr>
                        <a:t>89</a:t>
                      </a:r>
                      <a:endParaRPr lang="zh-TW" sz="1600" kern="100" dirty="0">
                        <a:effectLst/>
                        <a:latin typeface="+mn-lt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15244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 sz="quarter"/>
          </p:nvPr>
        </p:nvSpPr>
        <p:spPr>
          <a:xfrm>
            <a:off x="1150938" y="214313"/>
            <a:ext cx="8029574" cy="1462087"/>
          </a:xfrm>
        </p:spPr>
        <p:txBody>
          <a:bodyPr/>
          <a:lstStyle/>
          <a:p>
            <a:r>
              <a:rPr lang="en-US" altLang="zh-TW" sz="4000" dirty="0"/>
              <a:t>Determine the Recession </a:t>
            </a:r>
            <a:r>
              <a:rPr lang="en-US" altLang="zh-TW" sz="4000" dirty="0" smtClean="0"/>
              <a:t>Constant </a:t>
            </a:r>
            <a:r>
              <a:rPr lang="en-US" altLang="zh-TW" sz="4000" dirty="0"/>
              <a:t>from Historical Hydrograph</a:t>
            </a:r>
            <a:endParaRPr lang="zh-TW" altLang="en-US" sz="4000" dirty="0"/>
          </a:p>
        </p:txBody>
      </p:sp>
      <p:sp>
        <p:nvSpPr>
          <p:cNvPr id="7" name="內容版面配置區 6"/>
          <p:cNvSpPr>
            <a:spLocks noGrp="1"/>
          </p:cNvSpPr>
          <p:nvPr>
            <p:ph sz="quarter" idx="2"/>
          </p:nvPr>
        </p:nvSpPr>
        <p:spPr>
          <a:xfrm>
            <a:off x="4427984" y="1772816"/>
            <a:ext cx="4716016" cy="5184576"/>
          </a:xfrm>
        </p:spPr>
        <p:txBody>
          <a:bodyPr/>
          <a:lstStyle/>
          <a:p>
            <a:r>
              <a:rPr lang="en-US" altLang="zh-TW" sz="2400" dirty="0" smtClean="0"/>
              <a:t>Recall the continuity eq., as</a:t>
            </a:r>
          </a:p>
          <a:p>
            <a:endParaRPr lang="en-US" altLang="zh-TW" sz="2400" dirty="0"/>
          </a:p>
          <a:p>
            <a:r>
              <a:rPr lang="en-US" altLang="zh-TW" sz="2400" dirty="0" smtClean="0"/>
              <a:t>Based on the linear reservoir model:</a:t>
            </a:r>
          </a:p>
          <a:p>
            <a:r>
              <a:rPr lang="en-US" altLang="zh-TW" sz="2400" dirty="0" smtClean="0"/>
              <a:t>Thus, </a:t>
            </a:r>
          </a:p>
          <a:p>
            <a:r>
              <a:rPr lang="en-US" altLang="zh-TW" sz="2400" dirty="0" err="1" smtClean="0"/>
              <a:t>Meyboom</a:t>
            </a:r>
            <a:r>
              <a:rPr lang="en-US" altLang="zh-TW" sz="2400" dirty="0" smtClean="0"/>
              <a:t> [</a:t>
            </a:r>
            <a:r>
              <a:rPr lang="en-US" altLang="zh-TW" sz="2400" dirty="0"/>
              <a:t>1961] </a:t>
            </a:r>
            <a:r>
              <a:rPr lang="en-US" altLang="zh-TW" sz="2400" dirty="0" smtClean="0"/>
              <a:t>introduced a method to determine the recession constant, </a:t>
            </a:r>
            <a:r>
              <a:rPr lang="en-US" altLang="zh-TW" sz="2400" i="1" dirty="0" smtClean="0"/>
              <a:t>k or 1/K</a:t>
            </a:r>
            <a:r>
              <a:rPr lang="en-US" altLang="zh-TW" sz="2400" dirty="0" smtClean="0"/>
              <a:t>, from semi-logarithmical hydrograph</a:t>
            </a:r>
          </a:p>
          <a:p>
            <a:r>
              <a:rPr lang="en-US" altLang="zh-TW" sz="2400" dirty="0" smtClean="0"/>
              <a:t>The recession constant can be expressed:</a:t>
            </a:r>
          </a:p>
          <a:p>
            <a:endParaRPr lang="en-US" altLang="zh-TW" sz="2400" dirty="0"/>
          </a:p>
        </p:txBody>
      </p:sp>
      <p:graphicFrame>
        <p:nvGraphicFramePr>
          <p:cNvPr id="10" name="內容版面配置區 9"/>
          <p:cNvGraphicFramePr>
            <a:graphicFrameLocks noGrp="1" noChangeAspect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4139395924"/>
              </p:ext>
            </p:extLst>
          </p:nvPr>
        </p:nvGraphicFramePr>
        <p:xfrm>
          <a:off x="0" y="1772816"/>
          <a:ext cx="4572000" cy="23774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3" name="內容版面配置區 12"/>
          <p:cNvGraphicFramePr>
            <a:graphicFrameLocks noGrp="1" noChangeAspect="1"/>
          </p:cNvGraphicFramePr>
          <p:nvPr>
            <p:ph sz="quarter" idx="3"/>
            <p:extLst>
              <p:ext uri="{D42A27DB-BD31-4B8C-83A1-F6EECF244321}">
                <p14:modId xmlns:p14="http://schemas.microsoft.com/office/powerpoint/2010/main" val="10927220"/>
              </p:ext>
            </p:extLst>
          </p:nvPr>
        </p:nvGraphicFramePr>
        <p:xfrm>
          <a:off x="0" y="4149080"/>
          <a:ext cx="4572000" cy="23774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/>
              <p:cNvSpPr txBox="1"/>
              <p:nvPr/>
            </p:nvSpPr>
            <p:spPr>
              <a:xfrm>
                <a:off x="6804248" y="5445224"/>
                <a:ext cx="1414298" cy="3742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/>
                        </a:rPr>
                        <m:t>𝑄</m:t>
                      </m:r>
                      <m:r>
                        <a:rPr lang="en-US" altLang="zh-TW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altLang="zh-TW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/>
                            </a:rPr>
                            <m:t>𝑄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  <m:sSup>
                        <m:sSupPr>
                          <m:ctrlPr>
                            <a:rPr lang="en-US" altLang="zh-TW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TW" b="0" i="1" smtClean="0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altLang="zh-TW" b="0" i="1" smtClean="0">
                              <a:latin typeface="Cambria Math"/>
                            </a:rPr>
                            <m:t>−</m:t>
                          </m:r>
                          <m:r>
                            <a:rPr lang="en-US" altLang="zh-TW" b="0" i="1" smtClean="0">
                              <a:latin typeface="Cambria Math"/>
                            </a:rPr>
                            <m:t>𝑘𝑡</m:t>
                          </m:r>
                        </m:sup>
                      </m:sSup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" name="文字方塊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4248" y="5445224"/>
                <a:ext cx="1414298" cy="374270"/>
              </a:xfrm>
              <a:prstGeom prst="rect">
                <a:avLst/>
              </a:prstGeom>
              <a:blipFill rotWithShape="1">
                <a:blip r:embed="rId4"/>
                <a:stretch>
                  <a:fillRect b="-967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/>
              <p:cNvSpPr txBox="1"/>
              <p:nvPr/>
            </p:nvSpPr>
            <p:spPr>
              <a:xfrm>
                <a:off x="6517077" y="6165304"/>
                <a:ext cx="1799339" cy="7146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/>
                        </a:rPr>
                        <m:t>𝑘</m:t>
                      </m:r>
                      <m:r>
                        <a:rPr lang="en-US" altLang="zh-TW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altLang="zh-TW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TW" b="0" i="1" smtClean="0">
                              <a:latin typeface="Cambria Math"/>
                            </a:rPr>
                            <m:t>−1</m:t>
                          </m:r>
                        </m:num>
                        <m:den>
                          <m:r>
                            <a:rPr lang="en-US" altLang="zh-TW" b="0" i="1" smtClean="0">
                              <a:latin typeface="Cambria Math"/>
                            </a:rPr>
                            <m:t>𝑡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US" altLang="zh-TW" b="0" i="0" smtClean="0">
                          <a:latin typeface="Cambria Math"/>
                        </a:rPr>
                        <m:t>ln</m:t>
                      </m:r>
                      <m:d>
                        <m:dPr>
                          <m:ctrlPr>
                            <a:rPr lang="en-US" altLang="zh-TW" b="0" i="1" smtClean="0">
                              <a:latin typeface="Cambria Math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TW" b="0" i="1" smtClean="0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altLang="zh-TW" b="0" i="1" smtClean="0">
                                  <a:latin typeface="Cambria Math"/>
                                </a:rPr>
                                <m:t>𝑄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altLang="zh-TW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b="0" i="1" smtClean="0">
                                      <a:latin typeface="Cambria Math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en-US" altLang="zh-TW" b="0" i="1" smtClean="0">
                                      <a:latin typeface="Cambria Math"/>
                                    </a:rPr>
                                    <m:t>0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4" name="文字方塊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7077" y="6165304"/>
                <a:ext cx="1799339" cy="714683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/>
              <p:cNvSpPr txBox="1"/>
              <p:nvPr/>
            </p:nvSpPr>
            <p:spPr>
              <a:xfrm>
                <a:off x="6031267" y="2132856"/>
                <a:ext cx="1928157" cy="6182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TW" b="0" i="1" smtClean="0">
                              <a:latin typeface="Cambria Math"/>
                            </a:rPr>
                            <m:t>𝑑𝑆</m:t>
                          </m:r>
                        </m:num>
                        <m:den>
                          <m:r>
                            <a:rPr lang="en-US" altLang="zh-TW" b="0" i="1" smtClean="0">
                              <a:latin typeface="Cambria Math"/>
                            </a:rPr>
                            <m:t>𝑑𝑡</m:t>
                          </m:r>
                        </m:den>
                      </m:f>
                      <m:r>
                        <a:rPr lang="en-US" altLang="zh-TW" b="0" i="1" smtClean="0">
                          <a:latin typeface="Cambria Math"/>
                        </a:rPr>
                        <m:t>=</m:t>
                      </m:r>
                      <m:r>
                        <a:rPr lang="en-US" altLang="zh-TW" b="0" i="1" smtClean="0">
                          <a:latin typeface="Cambria Math"/>
                        </a:rPr>
                        <m:t>𝐼</m:t>
                      </m:r>
                      <m:d>
                        <m:dPr>
                          <m:ctrlPr>
                            <a:rPr lang="en-US" altLang="zh-TW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en-US" altLang="zh-TW" b="0" i="1" smtClean="0">
                          <a:latin typeface="Cambria Math"/>
                        </a:rPr>
                        <m:t>−</m:t>
                      </m:r>
                      <m:r>
                        <a:rPr lang="en-US" altLang="zh-TW" b="0" i="1" smtClean="0">
                          <a:latin typeface="Cambria Math"/>
                        </a:rPr>
                        <m:t>𝑄</m:t>
                      </m:r>
                      <m:d>
                        <m:dPr>
                          <m:ctrlPr>
                            <a:rPr lang="en-US" altLang="zh-TW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latin typeface="Cambria Math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1267" y="2132856"/>
                <a:ext cx="1928157" cy="618246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6228184" y="3038475"/>
                <a:ext cx="100860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/>
                        </a:rPr>
                        <m:t>𝑆</m:t>
                      </m:r>
                      <m:r>
                        <a:rPr lang="en-US" altLang="zh-TW" b="0" i="1" smtClean="0">
                          <a:latin typeface="Cambria Math"/>
                        </a:rPr>
                        <m:t>=</m:t>
                      </m:r>
                      <m:r>
                        <a:rPr lang="en-US" altLang="zh-TW" b="0" i="1" smtClean="0">
                          <a:latin typeface="Cambria Math"/>
                        </a:rPr>
                        <m:t>𝐾𝑄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8184" y="3038475"/>
                <a:ext cx="1008609" cy="369332"/>
              </a:xfrm>
              <a:prstGeom prst="rect">
                <a:avLst/>
              </a:prstGeom>
              <a:blipFill rotWithShape="1">
                <a:blip r:embed="rId7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/>
              <p:cNvSpPr txBox="1"/>
              <p:nvPr/>
            </p:nvSpPr>
            <p:spPr>
              <a:xfrm>
                <a:off x="5868144" y="3386818"/>
                <a:ext cx="2171428" cy="6182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/>
                        </a:rPr>
                        <m:t>𝐾</m:t>
                      </m:r>
                      <m:f>
                        <m:fPr>
                          <m:ctrlPr>
                            <a:rPr lang="en-US" altLang="zh-TW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TW" b="0" i="1" smtClean="0">
                              <a:latin typeface="Cambria Math"/>
                            </a:rPr>
                            <m:t>𝑑𝑄</m:t>
                          </m:r>
                        </m:num>
                        <m:den>
                          <m:r>
                            <a:rPr lang="en-US" altLang="zh-TW" b="0" i="1" smtClean="0">
                              <a:latin typeface="Cambria Math"/>
                            </a:rPr>
                            <m:t>𝑑𝑡</m:t>
                          </m:r>
                        </m:den>
                      </m:f>
                      <m:r>
                        <a:rPr lang="en-US" altLang="zh-TW" b="0" i="1" smtClean="0">
                          <a:latin typeface="Cambria Math"/>
                        </a:rPr>
                        <m:t>=</m:t>
                      </m:r>
                      <m:r>
                        <a:rPr lang="en-US" altLang="zh-TW" b="0" i="1" smtClean="0">
                          <a:latin typeface="Cambria Math"/>
                        </a:rPr>
                        <m:t>𝐼</m:t>
                      </m:r>
                      <m:d>
                        <m:dPr>
                          <m:ctrlPr>
                            <a:rPr lang="en-US" altLang="zh-TW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en-US" altLang="zh-TW" b="0" i="1" smtClean="0">
                          <a:latin typeface="Cambria Math"/>
                        </a:rPr>
                        <m:t>−</m:t>
                      </m:r>
                      <m:r>
                        <a:rPr lang="en-US" altLang="zh-TW" b="0" i="1" smtClean="0">
                          <a:latin typeface="Cambria Math"/>
                        </a:rPr>
                        <m:t>𝑄</m:t>
                      </m:r>
                      <m:d>
                        <m:dPr>
                          <m:ctrlPr>
                            <a:rPr lang="en-US" altLang="zh-TW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latin typeface="Cambria Math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8144" y="3386818"/>
                <a:ext cx="2171428" cy="618246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字方塊 8"/>
          <p:cNvSpPr txBox="1"/>
          <p:nvPr/>
        </p:nvSpPr>
        <p:spPr>
          <a:xfrm>
            <a:off x="8692878" y="6372036"/>
            <a:ext cx="540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/>
              <a:t>(1)</a:t>
            </a:r>
            <a:endParaRPr lang="zh-TW" altLang="en-US" b="1" dirty="0"/>
          </a:p>
        </p:txBody>
      </p:sp>
      <p:cxnSp>
        <p:nvCxnSpPr>
          <p:cNvPr id="12" name="直線單箭頭接點 11"/>
          <p:cNvCxnSpPr/>
          <p:nvPr/>
        </p:nvCxnSpPr>
        <p:spPr>
          <a:xfrm flipV="1">
            <a:off x="6803751" y="3551925"/>
            <a:ext cx="432545" cy="288032"/>
          </a:xfrm>
          <a:prstGeom prst="straightConnector1">
            <a:avLst/>
          </a:pr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/>
          <p:cNvSpPr txBox="1"/>
          <p:nvPr/>
        </p:nvSpPr>
        <p:spPr>
          <a:xfrm>
            <a:off x="1619672" y="6453336"/>
            <a:ext cx="16970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 smtClean="0"/>
              <a:t>From 1949 to 2009</a:t>
            </a:r>
            <a:endParaRPr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467904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/>
          <p:cNvSpPr>
            <a:spLocks noGrp="1"/>
          </p:cNvSpPr>
          <p:nvPr>
            <p:ph type="title"/>
          </p:nvPr>
        </p:nvSpPr>
        <p:spPr>
          <a:xfrm>
            <a:off x="1150938" y="214313"/>
            <a:ext cx="7993062" cy="1462087"/>
          </a:xfrm>
        </p:spPr>
        <p:txBody>
          <a:bodyPr/>
          <a:lstStyle/>
          <a:p>
            <a:r>
              <a:rPr lang="en-US" altLang="zh-TW" sz="4000" dirty="0"/>
              <a:t>Determine the Recession Constant from Historical </a:t>
            </a:r>
            <a:r>
              <a:rPr lang="en-US" altLang="zh-TW" sz="4000" dirty="0" smtClean="0"/>
              <a:t>Hydrograph (cont.)</a:t>
            </a:r>
            <a:endParaRPr lang="zh-TW" altLang="en-US" sz="4000" dirty="0"/>
          </a:p>
        </p:txBody>
      </p:sp>
      <p:sp>
        <p:nvSpPr>
          <p:cNvPr id="9" name="內容版面配置區 8"/>
          <p:cNvSpPr>
            <a:spLocks noGrp="1"/>
          </p:cNvSpPr>
          <p:nvPr>
            <p:ph sz="half" idx="2"/>
          </p:nvPr>
        </p:nvSpPr>
        <p:spPr>
          <a:xfrm>
            <a:off x="179512" y="4149080"/>
            <a:ext cx="8964488" cy="2708920"/>
          </a:xfrm>
        </p:spPr>
        <p:txBody>
          <a:bodyPr/>
          <a:lstStyle/>
          <a:p>
            <a:r>
              <a:rPr lang="en-US" altLang="zh-TW" sz="2400" dirty="0" smtClean="0"/>
              <a:t>Offset </a:t>
            </a:r>
            <a:r>
              <a:rPr lang="en-US" altLang="zh-TW" sz="2400" dirty="0"/>
              <a:t>the daily </a:t>
            </a:r>
            <a:r>
              <a:rPr lang="en-US" altLang="zh-TW" sz="2400" dirty="0" err="1"/>
              <a:t>streamflow</a:t>
            </a:r>
            <a:r>
              <a:rPr lang="en-US" altLang="zh-TW" sz="2400" dirty="0"/>
              <a:t> data by 1 </a:t>
            </a:r>
            <a:r>
              <a:rPr lang="en-US" altLang="zh-TW" sz="2400" dirty="0" smtClean="0"/>
              <a:t>month</a:t>
            </a:r>
            <a:endParaRPr lang="en-US" altLang="zh-TW" sz="2400" dirty="0"/>
          </a:p>
          <a:p>
            <a:r>
              <a:rPr lang="en-US" altLang="zh-TW" sz="2400" dirty="0" smtClean="0"/>
              <a:t>Find out the parameters of Q</a:t>
            </a:r>
            <a:r>
              <a:rPr lang="en-US" altLang="zh-TW" sz="2400" baseline="-25000" dirty="0" smtClean="0"/>
              <a:t>0</a:t>
            </a:r>
            <a:r>
              <a:rPr lang="en-US" altLang="zh-TW" sz="2400" dirty="0" smtClean="0"/>
              <a:t> </a:t>
            </a:r>
            <a:r>
              <a:rPr lang="en-US" altLang="zh-TW" sz="2400" dirty="0"/>
              <a:t>= 44 </a:t>
            </a:r>
            <a:r>
              <a:rPr lang="en-US" altLang="zh-TW" sz="2400" dirty="0" err="1"/>
              <a:t>cms</a:t>
            </a:r>
            <a:r>
              <a:rPr lang="en-US" altLang="zh-TW" sz="2400" dirty="0"/>
              <a:t>, Q = 23.84 </a:t>
            </a:r>
            <a:r>
              <a:rPr lang="en-US" altLang="zh-TW" sz="2400" dirty="0" err="1"/>
              <a:t>cms</a:t>
            </a:r>
            <a:r>
              <a:rPr lang="en-US" altLang="zh-TW" sz="2400" dirty="0"/>
              <a:t>, t = 358 – </a:t>
            </a:r>
            <a:r>
              <a:rPr lang="en-US" altLang="zh-TW" sz="2400" dirty="0" smtClean="0"/>
              <a:t>315 </a:t>
            </a:r>
            <a:r>
              <a:rPr lang="en-US" altLang="zh-TW" sz="2400" dirty="0"/>
              <a:t>= </a:t>
            </a:r>
            <a:r>
              <a:rPr lang="en-US" altLang="zh-TW" sz="2400" dirty="0" smtClean="0"/>
              <a:t>43 days</a:t>
            </a:r>
          </a:p>
          <a:p>
            <a:r>
              <a:rPr lang="en-US" altLang="zh-TW" sz="2400" dirty="0" smtClean="0"/>
              <a:t>Substitute the above parameters into </a:t>
            </a:r>
            <a:r>
              <a:rPr lang="en-US" altLang="zh-TW" sz="2400" b="1" dirty="0" smtClean="0"/>
              <a:t>Eq. (1)</a:t>
            </a:r>
            <a:r>
              <a:rPr lang="en-US" altLang="zh-TW" sz="2400" dirty="0" smtClean="0"/>
              <a:t>, we have</a:t>
            </a:r>
            <a:endParaRPr lang="en-US" altLang="zh-TW" sz="2400" dirty="0"/>
          </a:p>
        </p:txBody>
      </p:sp>
      <p:graphicFrame>
        <p:nvGraphicFramePr>
          <p:cNvPr id="10" name="內容版面配置區 9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301805709"/>
              </p:ext>
            </p:extLst>
          </p:nvPr>
        </p:nvGraphicFramePr>
        <p:xfrm>
          <a:off x="29766" y="1700809"/>
          <a:ext cx="9114234" cy="23762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2" name="文字方塊 11"/>
          <p:cNvSpPr txBox="1"/>
          <p:nvPr/>
        </p:nvSpPr>
        <p:spPr>
          <a:xfrm>
            <a:off x="7668344" y="2276872"/>
            <a:ext cx="4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Q</a:t>
            </a:r>
            <a:r>
              <a:rPr lang="en-US" altLang="zh-TW" baseline="-25000" dirty="0" smtClean="0"/>
              <a:t>0</a:t>
            </a:r>
            <a:endParaRPr lang="zh-TW" altLang="en-US" baseline="-25000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8604448" y="2564904"/>
            <a:ext cx="348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Q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/>
              <p:cNvSpPr txBox="1"/>
              <p:nvPr/>
            </p:nvSpPr>
            <p:spPr>
              <a:xfrm>
                <a:off x="2915816" y="5882669"/>
                <a:ext cx="3095527" cy="7146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/>
                        </a:rPr>
                        <m:t>𝑘</m:t>
                      </m:r>
                      <m:r>
                        <a:rPr lang="en-US" altLang="zh-TW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altLang="zh-TW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TW" b="0" i="1" smtClean="0">
                              <a:latin typeface="Cambria Math"/>
                            </a:rPr>
                            <m:t>−1</m:t>
                          </m:r>
                        </m:num>
                        <m:den>
                          <m:r>
                            <a:rPr lang="en-US" altLang="zh-TW" b="0" i="1" smtClean="0">
                              <a:latin typeface="Cambria Math"/>
                            </a:rPr>
                            <m:t>43</m:t>
                          </m:r>
                        </m:den>
                      </m:f>
                      <m:r>
                        <a:rPr lang="en-US" altLang="zh-TW" b="0" i="1" smtClean="0">
                          <a:latin typeface="Cambria Math"/>
                        </a:rPr>
                        <m:t>𝑙𝑛</m:t>
                      </m:r>
                      <m:d>
                        <m:dPr>
                          <m:ctrlPr>
                            <a:rPr lang="en-US" altLang="zh-TW" b="0" i="1" smtClean="0">
                              <a:latin typeface="Cambria Math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TW" b="0" i="1" smtClean="0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altLang="zh-TW" b="0" i="1" smtClean="0">
                                  <a:latin typeface="Cambria Math"/>
                                </a:rPr>
                                <m:t>23.84</m:t>
                              </m:r>
                            </m:num>
                            <m:den>
                              <m:r>
                                <a:rPr lang="en-US" altLang="zh-TW" b="0" i="1" smtClean="0">
                                  <a:latin typeface="Cambria Math"/>
                                </a:rPr>
                                <m:t>43</m:t>
                              </m:r>
                            </m:den>
                          </m:f>
                        </m:e>
                      </m:d>
                      <m:r>
                        <a:rPr lang="en-US" altLang="zh-TW" b="0" i="1" smtClean="0">
                          <a:latin typeface="Cambria Math"/>
                        </a:rPr>
                        <m:t>=0.0143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4" name="文字方塊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5816" y="5882669"/>
                <a:ext cx="3095527" cy="714683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57083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內容版面配置區 7"/>
          <p:cNvSpPr>
            <a:spLocks noGrp="1"/>
          </p:cNvSpPr>
          <p:nvPr>
            <p:ph idx="1"/>
          </p:nvPr>
        </p:nvSpPr>
        <p:spPr>
          <a:xfrm>
            <a:off x="1115616" y="0"/>
            <a:ext cx="8028384" cy="6858000"/>
          </a:xfrm>
        </p:spPr>
        <p:txBody>
          <a:bodyPr/>
          <a:lstStyle/>
          <a:p>
            <a:pPr marL="0" indent="0">
              <a:buNone/>
            </a:pPr>
            <a:r>
              <a:rPr lang="en-US" altLang="zh-TW" sz="1600" b="1" dirty="0"/>
              <a:t>DECLARE</a:t>
            </a:r>
          </a:p>
          <a:p>
            <a:pPr marL="0" indent="0">
              <a:buNone/>
            </a:pPr>
            <a:r>
              <a:rPr lang="en-US" altLang="zh-TW" sz="1600" dirty="0"/>
              <a:t>  no    NUMBER;</a:t>
            </a:r>
          </a:p>
          <a:p>
            <a:pPr marL="0" indent="0">
              <a:buNone/>
            </a:pPr>
            <a:r>
              <a:rPr lang="en-US" altLang="zh-TW" sz="1600" dirty="0"/>
              <a:t>  first NUMBER;</a:t>
            </a:r>
          </a:p>
          <a:p>
            <a:pPr marL="0" indent="0">
              <a:buNone/>
            </a:pPr>
            <a:r>
              <a:rPr lang="en-US" altLang="zh-TW" sz="1600" dirty="0"/>
              <a:t>  last  NUMBER;</a:t>
            </a:r>
          </a:p>
          <a:p>
            <a:pPr marL="0" indent="0">
              <a:buNone/>
            </a:pPr>
            <a:r>
              <a:rPr lang="en-US" altLang="zh-TW" sz="1600" dirty="0"/>
              <a:t>  </a:t>
            </a:r>
            <a:r>
              <a:rPr lang="en-US" altLang="zh-TW" sz="1600" dirty="0" err="1"/>
              <a:t>initial_date</a:t>
            </a:r>
            <a:r>
              <a:rPr lang="en-US" altLang="zh-TW" sz="1600" dirty="0"/>
              <a:t> DATE;</a:t>
            </a:r>
          </a:p>
          <a:p>
            <a:pPr marL="0" indent="0">
              <a:buNone/>
            </a:pPr>
            <a:r>
              <a:rPr lang="en-US" altLang="zh-TW" sz="1600" dirty="0"/>
              <a:t>  </a:t>
            </a:r>
            <a:r>
              <a:rPr lang="en-US" altLang="zh-TW" sz="1600" dirty="0" smtClean="0"/>
              <a:t>days </a:t>
            </a:r>
            <a:r>
              <a:rPr lang="en-US" altLang="zh-TW" sz="1600" dirty="0"/>
              <a:t>DATE;</a:t>
            </a:r>
          </a:p>
          <a:p>
            <a:pPr marL="0" indent="0">
              <a:buNone/>
            </a:pPr>
            <a:r>
              <a:rPr lang="en-US" altLang="zh-TW" sz="1600" b="1" dirty="0"/>
              <a:t>BEGIN</a:t>
            </a:r>
          </a:p>
          <a:p>
            <a:pPr marL="0" indent="0">
              <a:buNone/>
            </a:pPr>
            <a:r>
              <a:rPr lang="en-US" altLang="zh-TW" sz="1600" dirty="0"/>
              <a:t>  no := </a:t>
            </a:r>
            <a:r>
              <a:rPr lang="en-US" altLang="zh-TW" sz="1600" dirty="0" smtClean="0"/>
              <a:t>235;</a:t>
            </a:r>
            <a:endParaRPr lang="en-US" altLang="zh-TW" sz="1600" dirty="0"/>
          </a:p>
          <a:p>
            <a:pPr marL="0" indent="0">
              <a:buNone/>
            </a:pPr>
            <a:r>
              <a:rPr lang="en-US" altLang="zh-TW" sz="1600" dirty="0"/>
              <a:t>  first :=</a:t>
            </a:r>
            <a:r>
              <a:rPr lang="en-US" altLang="zh-TW" sz="1600" dirty="0" smtClean="0"/>
              <a:t>1949;</a:t>
            </a:r>
            <a:endParaRPr lang="en-US" altLang="zh-TW" sz="1600" dirty="0"/>
          </a:p>
          <a:p>
            <a:pPr marL="0" indent="0">
              <a:buNone/>
            </a:pPr>
            <a:r>
              <a:rPr lang="en-US" altLang="zh-TW" sz="1600" dirty="0"/>
              <a:t>  last := </a:t>
            </a:r>
            <a:r>
              <a:rPr lang="en-US" altLang="zh-TW" sz="1600" dirty="0" smtClean="0"/>
              <a:t>2009;</a:t>
            </a:r>
            <a:endParaRPr lang="en-US" altLang="zh-TW" sz="1600" dirty="0"/>
          </a:p>
          <a:p>
            <a:pPr marL="0" indent="0">
              <a:buNone/>
            </a:pPr>
            <a:r>
              <a:rPr lang="en-US" altLang="zh-TW" sz="1600" dirty="0"/>
              <a:t>  </a:t>
            </a:r>
            <a:r>
              <a:rPr lang="en-US" altLang="zh-TW" sz="1600" dirty="0" err="1"/>
              <a:t>initial_date</a:t>
            </a:r>
            <a:r>
              <a:rPr lang="en-US" altLang="zh-TW" sz="1600" dirty="0"/>
              <a:t> := </a:t>
            </a:r>
            <a:r>
              <a:rPr lang="en-US" altLang="zh-TW" sz="1600" dirty="0" err="1">
                <a:solidFill>
                  <a:schemeClr val="tx2"/>
                </a:solidFill>
              </a:rPr>
              <a:t>To_Date</a:t>
            </a:r>
            <a:r>
              <a:rPr lang="en-US" altLang="zh-TW" sz="1600" dirty="0"/>
              <a:t>('01-01', </a:t>
            </a:r>
            <a:r>
              <a:rPr lang="en-US" altLang="zh-TW" sz="1600" dirty="0">
                <a:solidFill>
                  <a:srgbClr val="008000"/>
                </a:solidFill>
              </a:rPr>
              <a:t>'mm-</a:t>
            </a:r>
            <a:r>
              <a:rPr lang="en-US" altLang="zh-TW" sz="1600" dirty="0" err="1">
                <a:solidFill>
                  <a:srgbClr val="008000"/>
                </a:solidFill>
              </a:rPr>
              <a:t>dd</a:t>
            </a:r>
            <a:r>
              <a:rPr lang="en-US" altLang="zh-TW" sz="1600" dirty="0" smtClean="0">
                <a:solidFill>
                  <a:srgbClr val="008000"/>
                </a:solidFill>
              </a:rPr>
              <a:t>'</a:t>
            </a:r>
            <a:r>
              <a:rPr lang="en-US" altLang="zh-TW" sz="1600" dirty="0" smtClean="0"/>
              <a:t>);</a:t>
            </a:r>
            <a:endParaRPr lang="en-US" altLang="zh-TW" sz="1600" dirty="0"/>
          </a:p>
          <a:p>
            <a:pPr marL="0" indent="0">
              <a:buNone/>
            </a:pPr>
            <a:r>
              <a:rPr lang="en-US" altLang="zh-TW" sz="1600" dirty="0"/>
              <a:t>  </a:t>
            </a:r>
            <a:r>
              <a:rPr lang="en-US" altLang="zh-TW" sz="1600" b="1" dirty="0"/>
              <a:t>FOR</a:t>
            </a:r>
            <a:r>
              <a:rPr lang="en-US" altLang="zh-TW" sz="1600" dirty="0"/>
              <a:t> </a:t>
            </a:r>
            <a:r>
              <a:rPr lang="en-US" altLang="zh-TW" sz="1600" dirty="0" err="1"/>
              <a:t>i</a:t>
            </a:r>
            <a:r>
              <a:rPr lang="en-US" altLang="zh-TW" sz="1600" dirty="0"/>
              <a:t> </a:t>
            </a:r>
            <a:r>
              <a:rPr lang="en-US" altLang="zh-TW" sz="1600" b="1" dirty="0"/>
              <a:t>IN</a:t>
            </a:r>
            <a:r>
              <a:rPr lang="en-US" altLang="zh-TW" sz="1600" dirty="0"/>
              <a:t> 0 .. 365     --leap year</a:t>
            </a:r>
          </a:p>
          <a:p>
            <a:pPr marL="0" indent="0">
              <a:buNone/>
            </a:pPr>
            <a:r>
              <a:rPr lang="en-US" altLang="zh-TW" sz="1600" dirty="0"/>
              <a:t>  </a:t>
            </a:r>
            <a:r>
              <a:rPr lang="en-US" altLang="zh-TW" sz="1600" b="1" dirty="0"/>
              <a:t>LOOP</a:t>
            </a:r>
          </a:p>
          <a:p>
            <a:pPr marL="0" indent="0">
              <a:buNone/>
            </a:pPr>
            <a:r>
              <a:rPr lang="en-US" altLang="zh-TW" sz="1600" dirty="0"/>
              <a:t>      </a:t>
            </a:r>
            <a:r>
              <a:rPr lang="en-US" altLang="zh-TW" sz="1600" dirty="0" smtClean="0"/>
              <a:t>days </a:t>
            </a:r>
            <a:r>
              <a:rPr lang="en-US" altLang="zh-TW" sz="1600" dirty="0"/>
              <a:t>:= </a:t>
            </a:r>
            <a:r>
              <a:rPr lang="en-US" altLang="zh-TW" sz="1600" dirty="0" err="1"/>
              <a:t>initial_date</a:t>
            </a:r>
            <a:r>
              <a:rPr lang="en-US" altLang="zh-TW" sz="1600" dirty="0"/>
              <a:t> + </a:t>
            </a:r>
            <a:r>
              <a:rPr lang="en-US" altLang="zh-TW" sz="1600" dirty="0" err="1"/>
              <a:t>i</a:t>
            </a:r>
            <a:r>
              <a:rPr lang="en-US" altLang="zh-TW" sz="1600" dirty="0" smtClean="0"/>
              <a:t>;</a:t>
            </a:r>
            <a:endParaRPr lang="en-US" altLang="zh-TW" sz="1600" dirty="0"/>
          </a:p>
          <a:p>
            <a:pPr marL="0" indent="0">
              <a:buNone/>
            </a:pPr>
            <a:r>
              <a:rPr lang="en-US" altLang="zh-TW" sz="1600" dirty="0"/>
              <a:t>      </a:t>
            </a:r>
            <a:r>
              <a:rPr lang="en-US" altLang="zh-TW" sz="1600" b="1" dirty="0"/>
              <a:t>FOR</a:t>
            </a:r>
            <a:r>
              <a:rPr lang="en-US" altLang="zh-TW" sz="1600" dirty="0"/>
              <a:t> cursor1 </a:t>
            </a:r>
            <a:r>
              <a:rPr lang="en-US" altLang="zh-TW" sz="1600" b="1" dirty="0"/>
              <a:t>IN</a:t>
            </a:r>
            <a:r>
              <a:rPr lang="en-US" altLang="zh-TW" sz="1600" dirty="0"/>
              <a:t> (</a:t>
            </a:r>
            <a:r>
              <a:rPr lang="en-US" altLang="zh-TW" sz="1600" b="1" dirty="0"/>
              <a:t>SELECT</a:t>
            </a:r>
            <a:r>
              <a:rPr lang="en-US" altLang="zh-TW" sz="1600" dirty="0"/>
              <a:t> </a:t>
            </a:r>
            <a:r>
              <a:rPr lang="en-US" altLang="zh-TW" sz="1600" dirty="0" err="1" smtClean="0">
                <a:solidFill>
                  <a:schemeClr val="tx2"/>
                </a:solidFill>
              </a:rPr>
              <a:t>To_Char</a:t>
            </a:r>
            <a:r>
              <a:rPr lang="en-US" altLang="zh-TW" sz="1600" dirty="0" smtClean="0"/>
              <a:t>(days</a:t>
            </a:r>
            <a:r>
              <a:rPr lang="en-US" altLang="zh-TW" sz="1600" dirty="0"/>
              <a:t>, </a:t>
            </a:r>
            <a:r>
              <a:rPr lang="en-US" altLang="zh-TW" sz="1600" dirty="0">
                <a:solidFill>
                  <a:srgbClr val="008000"/>
                </a:solidFill>
              </a:rPr>
              <a:t>'mm-</a:t>
            </a:r>
            <a:r>
              <a:rPr lang="en-US" altLang="zh-TW" sz="1600" dirty="0" err="1">
                <a:solidFill>
                  <a:srgbClr val="008000"/>
                </a:solidFill>
              </a:rPr>
              <a:t>dd</a:t>
            </a:r>
            <a:r>
              <a:rPr lang="en-US" altLang="zh-TW" sz="1600" dirty="0">
                <a:solidFill>
                  <a:srgbClr val="008000"/>
                </a:solidFill>
              </a:rPr>
              <a:t>'</a:t>
            </a:r>
            <a:r>
              <a:rPr lang="en-US" altLang="zh-TW" sz="1600" dirty="0"/>
              <a:t>) date</a:t>
            </a:r>
            <a:r>
              <a:rPr lang="en-US" altLang="zh-TW" sz="1600" dirty="0" smtClean="0"/>
              <a:t>_, </a:t>
            </a:r>
            <a:r>
              <a:rPr lang="en-US" altLang="zh-TW" sz="1600" dirty="0" smtClean="0">
                <a:solidFill>
                  <a:schemeClr val="tx2"/>
                </a:solidFill>
              </a:rPr>
              <a:t>PERCENTILE_CONT</a:t>
            </a:r>
            <a:r>
              <a:rPr lang="en-US" altLang="zh-TW" sz="1600" dirty="0" smtClean="0"/>
              <a:t> (0.50) WITHIN </a:t>
            </a:r>
            <a:r>
              <a:rPr lang="en-US" altLang="zh-TW" sz="1600" dirty="0"/>
              <a:t>GROUP (</a:t>
            </a:r>
            <a:r>
              <a:rPr lang="en-US" altLang="zh-TW" sz="1600" b="1" dirty="0"/>
              <a:t>ORDER BY </a:t>
            </a:r>
            <a:r>
              <a:rPr lang="en-US" altLang="zh-TW" sz="1600" dirty="0" smtClean="0"/>
              <a:t>discharge) Q_50 </a:t>
            </a:r>
            <a:r>
              <a:rPr lang="en-US" altLang="zh-TW" sz="1600" b="1" dirty="0" smtClean="0"/>
              <a:t>FROM</a:t>
            </a:r>
            <a:r>
              <a:rPr lang="en-US" altLang="zh-TW" sz="1600" dirty="0" smtClean="0"/>
              <a:t> </a:t>
            </a:r>
            <a:r>
              <a:rPr lang="en-US" altLang="zh-TW" sz="1600" dirty="0" err="1"/>
              <a:t>dailydischarge</a:t>
            </a:r>
            <a:r>
              <a:rPr lang="en-US" altLang="zh-TW" sz="1600" dirty="0"/>
              <a:t> </a:t>
            </a:r>
            <a:r>
              <a:rPr lang="en-US" altLang="zh-TW" sz="1600" b="1" dirty="0" smtClean="0"/>
              <a:t>WHERE</a:t>
            </a:r>
            <a:r>
              <a:rPr lang="en-US" altLang="zh-TW" sz="1600" dirty="0" smtClean="0"/>
              <a:t> </a:t>
            </a:r>
            <a:r>
              <a:rPr lang="en-US" altLang="zh-TW" sz="1600" dirty="0" err="1" smtClean="0"/>
              <a:t>station_name</a:t>
            </a:r>
            <a:r>
              <a:rPr lang="en-US" altLang="zh-TW" sz="1600" dirty="0" smtClean="0"/>
              <a:t> = no </a:t>
            </a:r>
            <a:r>
              <a:rPr lang="en-US" altLang="zh-TW" sz="1600" b="1" dirty="0"/>
              <a:t>AND</a:t>
            </a:r>
            <a:r>
              <a:rPr lang="en-US" altLang="zh-TW" sz="1600" dirty="0"/>
              <a:t> </a:t>
            </a:r>
            <a:r>
              <a:rPr lang="en-US" altLang="zh-TW" sz="1600" dirty="0" err="1">
                <a:solidFill>
                  <a:schemeClr val="tx2"/>
                </a:solidFill>
              </a:rPr>
              <a:t>To_Char</a:t>
            </a:r>
            <a:r>
              <a:rPr lang="en-US" altLang="zh-TW" sz="1600" dirty="0"/>
              <a:t>(</a:t>
            </a:r>
            <a:r>
              <a:rPr lang="en-US" altLang="zh-TW" sz="1600" dirty="0" err="1"/>
              <a:t>rec_date</a:t>
            </a:r>
            <a:r>
              <a:rPr lang="en-US" altLang="zh-TW" sz="1600" dirty="0"/>
              <a:t>, 'mm-</a:t>
            </a:r>
            <a:r>
              <a:rPr lang="en-US" altLang="zh-TW" sz="1600" dirty="0" err="1"/>
              <a:t>dd</a:t>
            </a:r>
            <a:r>
              <a:rPr lang="en-US" altLang="zh-TW" sz="1600" dirty="0" smtClean="0"/>
              <a:t>') = </a:t>
            </a:r>
            <a:r>
              <a:rPr lang="en-US" altLang="zh-TW" sz="1600" dirty="0" err="1" smtClean="0">
                <a:solidFill>
                  <a:schemeClr val="tx2"/>
                </a:solidFill>
              </a:rPr>
              <a:t>To_Char</a:t>
            </a:r>
            <a:r>
              <a:rPr lang="en-US" altLang="zh-TW" sz="1600" dirty="0" smtClean="0"/>
              <a:t>(days</a:t>
            </a:r>
            <a:r>
              <a:rPr lang="en-US" altLang="zh-TW" sz="1600" dirty="0"/>
              <a:t>, </a:t>
            </a:r>
            <a:r>
              <a:rPr lang="en-US" altLang="zh-TW" sz="1600" dirty="0">
                <a:solidFill>
                  <a:srgbClr val="008000"/>
                </a:solidFill>
              </a:rPr>
              <a:t>'mm-</a:t>
            </a:r>
            <a:r>
              <a:rPr lang="en-US" altLang="zh-TW" sz="1600" dirty="0" err="1">
                <a:solidFill>
                  <a:srgbClr val="008000"/>
                </a:solidFill>
              </a:rPr>
              <a:t>dd</a:t>
            </a:r>
            <a:r>
              <a:rPr lang="en-US" altLang="zh-TW" sz="1600" dirty="0">
                <a:solidFill>
                  <a:srgbClr val="008000"/>
                </a:solidFill>
              </a:rPr>
              <a:t>'</a:t>
            </a:r>
            <a:r>
              <a:rPr lang="en-US" altLang="zh-TW" sz="1600" dirty="0"/>
              <a:t>) </a:t>
            </a:r>
            <a:r>
              <a:rPr lang="en-US" altLang="zh-TW" sz="1600" b="1" dirty="0"/>
              <a:t>AND</a:t>
            </a:r>
            <a:r>
              <a:rPr lang="en-US" altLang="zh-TW" sz="1600" dirty="0"/>
              <a:t> </a:t>
            </a:r>
            <a:r>
              <a:rPr lang="en-US" altLang="zh-TW" sz="1600" dirty="0" err="1" smtClean="0">
                <a:solidFill>
                  <a:schemeClr val="tx2"/>
                </a:solidFill>
              </a:rPr>
              <a:t>To_Char</a:t>
            </a:r>
            <a:r>
              <a:rPr lang="en-US" altLang="zh-TW" sz="1600" dirty="0" smtClean="0"/>
              <a:t>(rec_date</a:t>
            </a:r>
            <a:r>
              <a:rPr lang="en-US" altLang="zh-TW" sz="1600" dirty="0"/>
              <a:t>,</a:t>
            </a:r>
            <a:r>
              <a:rPr lang="en-US" altLang="zh-TW" sz="1600" dirty="0">
                <a:solidFill>
                  <a:srgbClr val="008000"/>
                </a:solidFill>
              </a:rPr>
              <a:t>'</a:t>
            </a:r>
            <a:r>
              <a:rPr lang="en-US" altLang="zh-TW" sz="1600" dirty="0" err="1">
                <a:solidFill>
                  <a:srgbClr val="008000"/>
                </a:solidFill>
              </a:rPr>
              <a:t>yyyy</a:t>
            </a:r>
            <a:r>
              <a:rPr lang="en-US" altLang="zh-TW" sz="1600" dirty="0">
                <a:solidFill>
                  <a:srgbClr val="008000"/>
                </a:solidFill>
              </a:rPr>
              <a:t>'</a:t>
            </a:r>
            <a:r>
              <a:rPr lang="en-US" altLang="zh-TW" sz="1600" dirty="0"/>
              <a:t>) </a:t>
            </a:r>
            <a:r>
              <a:rPr lang="en-US" altLang="zh-TW" sz="1600" b="1" dirty="0"/>
              <a:t>BETWEEN</a:t>
            </a:r>
            <a:r>
              <a:rPr lang="en-US" altLang="zh-TW" sz="1600" dirty="0"/>
              <a:t> first </a:t>
            </a:r>
            <a:r>
              <a:rPr lang="en-US" altLang="zh-TW" sz="1600" b="1" dirty="0"/>
              <a:t>AND</a:t>
            </a:r>
            <a:r>
              <a:rPr lang="en-US" altLang="zh-TW" sz="1600" dirty="0"/>
              <a:t> last </a:t>
            </a:r>
            <a:r>
              <a:rPr lang="en-US" altLang="zh-TW" sz="1600" b="1" dirty="0"/>
              <a:t>AND</a:t>
            </a:r>
            <a:r>
              <a:rPr lang="en-US" altLang="zh-TW" sz="1600" dirty="0"/>
              <a:t> </a:t>
            </a:r>
            <a:r>
              <a:rPr lang="en-US" altLang="zh-TW" sz="1600" dirty="0" smtClean="0"/>
              <a:t>status = 0)</a:t>
            </a:r>
            <a:endParaRPr lang="en-US" altLang="zh-TW" sz="1600" dirty="0"/>
          </a:p>
          <a:p>
            <a:pPr marL="0" indent="0">
              <a:buNone/>
            </a:pPr>
            <a:r>
              <a:rPr lang="en-US" altLang="zh-TW" sz="1600" dirty="0"/>
              <a:t>      </a:t>
            </a:r>
            <a:r>
              <a:rPr lang="en-US" altLang="zh-TW" sz="1600" b="1" dirty="0"/>
              <a:t>LOOP</a:t>
            </a:r>
          </a:p>
          <a:p>
            <a:pPr marL="0" indent="0">
              <a:buNone/>
            </a:pPr>
            <a:r>
              <a:rPr lang="en-US" altLang="zh-TW" sz="1600" dirty="0"/>
              <a:t>      </a:t>
            </a:r>
            <a:r>
              <a:rPr lang="en-US" altLang="zh-TW" sz="1600" dirty="0" smtClean="0"/>
              <a:t>    </a:t>
            </a:r>
            <a:r>
              <a:rPr lang="en-US" altLang="zh-TW" sz="1600" dirty="0" smtClean="0">
                <a:solidFill>
                  <a:schemeClr val="tx2"/>
                </a:solidFill>
              </a:rPr>
              <a:t>DBMS_OUTPUT.PUT_LINE</a:t>
            </a:r>
            <a:r>
              <a:rPr lang="en-US" altLang="zh-TW" sz="1600" dirty="0" smtClean="0"/>
              <a:t>(cursor1.date</a:t>
            </a:r>
            <a:r>
              <a:rPr lang="en-US" altLang="zh-TW" sz="1600" dirty="0"/>
              <a:t>_ || </a:t>
            </a:r>
            <a:r>
              <a:rPr lang="en-US" altLang="zh-TW" sz="1600" dirty="0" err="1"/>
              <a:t>chr</a:t>
            </a:r>
            <a:r>
              <a:rPr lang="en-US" altLang="zh-TW" sz="1600" dirty="0"/>
              <a:t>(9) || </a:t>
            </a:r>
            <a:r>
              <a:rPr lang="en-US" altLang="zh-TW" sz="1600" dirty="0" smtClean="0"/>
              <a:t>cursor1.Q_50);</a:t>
            </a:r>
            <a:endParaRPr lang="en-US" altLang="zh-TW" sz="1600" dirty="0"/>
          </a:p>
          <a:p>
            <a:pPr marL="0" indent="0">
              <a:buNone/>
            </a:pPr>
            <a:r>
              <a:rPr lang="en-US" altLang="zh-TW" sz="1600" dirty="0"/>
              <a:t>      </a:t>
            </a:r>
            <a:r>
              <a:rPr lang="en-US" altLang="zh-TW" sz="1600" b="1" dirty="0"/>
              <a:t>END LOOP</a:t>
            </a:r>
            <a:r>
              <a:rPr lang="en-US" altLang="zh-TW" sz="1600" dirty="0" smtClean="0"/>
              <a:t>;</a:t>
            </a:r>
            <a:endParaRPr lang="en-US" altLang="zh-TW" sz="1600" dirty="0"/>
          </a:p>
          <a:p>
            <a:pPr marL="0" indent="0">
              <a:buNone/>
            </a:pPr>
            <a:r>
              <a:rPr lang="en-US" altLang="zh-TW" sz="1600" dirty="0"/>
              <a:t>  </a:t>
            </a:r>
            <a:r>
              <a:rPr lang="en-US" altLang="zh-TW" sz="1600" b="1" dirty="0"/>
              <a:t>END LOOP</a:t>
            </a:r>
            <a:r>
              <a:rPr lang="en-US" altLang="zh-TW" sz="1600" dirty="0"/>
              <a:t>;</a:t>
            </a:r>
          </a:p>
          <a:p>
            <a:pPr marL="0" indent="0">
              <a:buNone/>
            </a:pPr>
            <a:r>
              <a:rPr lang="en-US" altLang="zh-TW" sz="1600" b="1" dirty="0"/>
              <a:t>END</a:t>
            </a:r>
            <a:r>
              <a:rPr lang="en-US" altLang="zh-TW" sz="1600" dirty="0"/>
              <a:t>;</a:t>
            </a:r>
            <a:endParaRPr lang="zh-TW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456331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150938" y="214313"/>
            <a:ext cx="7993062" cy="1462087"/>
          </a:xfrm>
        </p:spPr>
        <p:txBody>
          <a:bodyPr/>
          <a:lstStyle/>
          <a:p>
            <a:r>
              <a:rPr lang="en-US" altLang="zh-TW" sz="4000" dirty="0"/>
              <a:t>Obtain the Rainfall &amp; Temperature Data from MAPSERV</a:t>
            </a:r>
            <a:endParaRPr lang="zh-TW" altLang="en-US" sz="4000" dirty="0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683568" y="2636912"/>
            <a:ext cx="8388424" cy="2808312"/>
          </a:xfrm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altLang="zh-TW" sz="2000" b="1" dirty="0" smtClean="0"/>
              <a:t>SELECT</a:t>
            </a:r>
            <a:r>
              <a:rPr lang="en-US" altLang="zh-TW" sz="2000" dirty="0" smtClean="0"/>
              <a:t> </a:t>
            </a:r>
            <a:r>
              <a:rPr lang="en-US" altLang="zh-TW" sz="2000" dirty="0" err="1"/>
              <a:t>To_Number</a:t>
            </a:r>
            <a:r>
              <a:rPr lang="en-US" altLang="zh-TW" sz="2000" dirty="0"/>
              <a:t>(</a:t>
            </a:r>
            <a:r>
              <a:rPr lang="en-US" altLang="zh-TW" sz="2000" dirty="0" err="1"/>
              <a:t>To_Char</a:t>
            </a:r>
            <a:r>
              <a:rPr lang="en-US" altLang="zh-TW" sz="2000" dirty="0"/>
              <a:t>(</a:t>
            </a:r>
            <a:r>
              <a:rPr lang="en-US" altLang="zh-TW" sz="2000" dirty="0" err="1"/>
              <a:t>rec_date</a:t>
            </a:r>
            <a:r>
              <a:rPr lang="en-US" altLang="zh-TW" sz="2000" dirty="0"/>
              <a:t>, '</a:t>
            </a:r>
            <a:r>
              <a:rPr lang="en-US" altLang="zh-TW" sz="2000" dirty="0" err="1"/>
              <a:t>yyyymmdd</a:t>
            </a:r>
            <a:r>
              <a:rPr lang="en-US" altLang="zh-TW" sz="2000" dirty="0"/>
              <a:t>')) date_, precipitation*10 </a:t>
            </a:r>
            <a:r>
              <a:rPr lang="en-US" altLang="zh-TW" sz="2000" dirty="0" err="1"/>
              <a:t>pp</a:t>
            </a:r>
            <a:r>
              <a:rPr lang="en-US" altLang="zh-TW" sz="2000" dirty="0"/>
              <a:t>, status </a:t>
            </a:r>
            <a:r>
              <a:rPr lang="en-US" altLang="zh-TW" sz="2000" dirty="0" err="1"/>
              <a:t>ss</a:t>
            </a:r>
            <a:r>
              <a:rPr lang="en-US" altLang="zh-TW" sz="2000" dirty="0"/>
              <a:t> </a:t>
            </a:r>
            <a:r>
              <a:rPr lang="en-US" altLang="zh-TW" sz="2000" b="1" dirty="0"/>
              <a:t>FROM</a:t>
            </a:r>
            <a:r>
              <a:rPr lang="en-US" altLang="zh-TW" sz="2000" dirty="0"/>
              <a:t> </a:t>
            </a:r>
            <a:r>
              <a:rPr lang="en-US" altLang="zh-TW" sz="2000" dirty="0" err="1"/>
              <a:t>dailyprecipitation</a:t>
            </a:r>
            <a:r>
              <a:rPr lang="en-US" altLang="zh-TW" sz="2000" dirty="0"/>
              <a:t> </a:t>
            </a:r>
            <a:r>
              <a:rPr lang="en-US" altLang="zh-TW" sz="2000" b="1" dirty="0"/>
              <a:t>WHERE</a:t>
            </a:r>
            <a:r>
              <a:rPr lang="en-US" altLang="zh-TW" sz="2000" dirty="0"/>
              <a:t> </a:t>
            </a:r>
            <a:r>
              <a:rPr lang="en-US" altLang="zh-TW" sz="2000" dirty="0" err="1" smtClean="0"/>
              <a:t>station_name</a:t>
            </a:r>
            <a:r>
              <a:rPr lang="en-US" altLang="zh-TW" sz="2000" dirty="0" smtClean="0"/>
              <a:t>=26 </a:t>
            </a:r>
            <a:r>
              <a:rPr lang="en-US" altLang="zh-TW" sz="2000" b="1" dirty="0"/>
              <a:t>AND</a:t>
            </a:r>
            <a:r>
              <a:rPr lang="en-US" altLang="zh-TW" sz="2000" dirty="0"/>
              <a:t> </a:t>
            </a:r>
            <a:r>
              <a:rPr lang="en-US" altLang="zh-TW" sz="2000" dirty="0" err="1"/>
              <a:t>To_Char</a:t>
            </a:r>
            <a:r>
              <a:rPr lang="en-US" altLang="zh-TW" sz="2000" dirty="0"/>
              <a:t>(</a:t>
            </a:r>
            <a:r>
              <a:rPr lang="en-US" altLang="zh-TW" sz="2000" dirty="0" err="1"/>
              <a:t>rec_date</a:t>
            </a:r>
            <a:r>
              <a:rPr lang="en-US" altLang="zh-TW" sz="2000" dirty="0"/>
              <a:t>, '</a:t>
            </a:r>
            <a:r>
              <a:rPr lang="en-US" altLang="zh-TW" sz="2000" dirty="0" err="1"/>
              <a:t>yyyy</a:t>
            </a:r>
            <a:r>
              <a:rPr lang="en-US" altLang="zh-TW" sz="2000" dirty="0"/>
              <a:t>') </a:t>
            </a:r>
            <a:r>
              <a:rPr lang="en-US" altLang="zh-TW" sz="2000" b="1" dirty="0"/>
              <a:t>BETWEEN</a:t>
            </a:r>
            <a:r>
              <a:rPr lang="en-US" altLang="zh-TW" sz="2000" dirty="0"/>
              <a:t> 1967 </a:t>
            </a:r>
            <a:r>
              <a:rPr lang="en-US" altLang="zh-TW" sz="2000" b="1" dirty="0"/>
              <a:t>AND</a:t>
            </a:r>
            <a:r>
              <a:rPr lang="en-US" altLang="zh-TW" sz="2000" dirty="0"/>
              <a:t> 2009 </a:t>
            </a:r>
            <a:r>
              <a:rPr lang="en-US" altLang="zh-TW" sz="2000" b="1" dirty="0" smtClean="0"/>
              <a:t>ORDER BY</a:t>
            </a:r>
            <a:r>
              <a:rPr lang="en-US" altLang="zh-TW" sz="2000" dirty="0" smtClean="0"/>
              <a:t> </a:t>
            </a:r>
            <a:r>
              <a:rPr lang="en-US" altLang="zh-TW" sz="2000" dirty="0" err="1" smtClean="0"/>
              <a:t>rec_date</a:t>
            </a:r>
            <a:r>
              <a:rPr lang="en-US" altLang="zh-TW" sz="2000" dirty="0" smtClean="0"/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TW" sz="2000" dirty="0" smtClean="0"/>
              <a:t>    …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TW" sz="2000" b="1" dirty="0" smtClean="0"/>
              <a:t>    SELECT</a:t>
            </a:r>
            <a:r>
              <a:rPr lang="en-US" altLang="zh-TW" sz="2000" dirty="0" smtClean="0"/>
              <a:t> </a:t>
            </a:r>
            <a:r>
              <a:rPr lang="en-US" altLang="zh-TW" sz="2000" dirty="0" err="1"/>
              <a:t>To_Number</a:t>
            </a:r>
            <a:r>
              <a:rPr lang="en-US" altLang="zh-TW" sz="2000" dirty="0"/>
              <a:t>(</a:t>
            </a:r>
            <a:r>
              <a:rPr lang="en-US" altLang="zh-TW" sz="2000" dirty="0" err="1"/>
              <a:t>To_Char</a:t>
            </a:r>
            <a:r>
              <a:rPr lang="en-US" altLang="zh-TW" sz="2000" dirty="0"/>
              <a:t>(</a:t>
            </a:r>
            <a:r>
              <a:rPr lang="en-US" altLang="zh-TW" sz="2000" dirty="0" err="1"/>
              <a:t>rec_date</a:t>
            </a:r>
            <a:r>
              <a:rPr lang="en-US" altLang="zh-TW" sz="2000" dirty="0"/>
              <a:t>, '</a:t>
            </a:r>
            <a:r>
              <a:rPr lang="en-US" altLang="zh-TW" sz="2000" dirty="0" err="1"/>
              <a:t>yyyymmdd</a:t>
            </a:r>
            <a:r>
              <a:rPr lang="en-US" altLang="zh-TW" sz="2000" dirty="0"/>
              <a:t>')) date</a:t>
            </a:r>
            <a:r>
              <a:rPr lang="en-US" altLang="zh-TW" sz="2000" dirty="0" smtClean="0"/>
              <a:t>_,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TW" sz="2000" dirty="0"/>
              <a:t> </a:t>
            </a:r>
            <a:r>
              <a:rPr lang="en-US" altLang="zh-TW" sz="2000" dirty="0" smtClean="0"/>
              <a:t>   precipitation*10 </a:t>
            </a:r>
            <a:r>
              <a:rPr lang="en-US" altLang="zh-TW" sz="2000" dirty="0" err="1"/>
              <a:t>pp</a:t>
            </a:r>
            <a:r>
              <a:rPr lang="en-US" altLang="zh-TW" sz="2000" dirty="0"/>
              <a:t>, status </a:t>
            </a:r>
            <a:r>
              <a:rPr lang="en-US" altLang="zh-TW" sz="2000" dirty="0" err="1"/>
              <a:t>ss</a:t>
            </a:r>
            <a:r>
              <a:rPr lang="en-US" altLang="zh-TW" sz="2000" dirty="0"/>
              <a:t> </a:t>
            </a:r>
            <a:r>
              <a:rPr lang="en-US" altLang="zh-TW" sz="2000" b="1" dirty="0"/>
              <a:t>FROM</a:t>
            </a:r>
            <a:r>
              <a:rPr lang="en-US" altLang="zh-TW" sz="2000" dirty="0"/>
              <a:t> </a:t>
            </a:r>
            <a:r>
              <a:rPr lang="en-US" altLang="zh-TW" sz="2000" dirty="0" err="1"/>
              <a:t>dailyprecipitation</a:t>
            </a:r>
            <a:r>
              <a:rPr lang="en-US" altLang="zh-TW" sz="2000" dirty="0"/>
              <a:t> </a:t>
            </a:r>
            <a:r>
              <a:rPr lang="en-US" altLang="zh-TW" sz="2000" b="1" dirty="0"/>
              <a:t>WHERE</a:t>
            </a:r>
            <a:r>
              <a:rPr lang="en-US" altLang="zh-TW" sz="2000" dirty="0"/>
              <a:t> </a:t>
            </a:r>
            <a:endParaRPr lang="en-US" altLang="zh-TW" sz="2000" dirty="0" smtClean="0"/>
          </a:p>
          <a:p>
            <a:pPr marL="0" indent="0">
              <a:spcBef>
                <a:spcPts val="0"/>
              </a:spcBef>
              <a:buNone/>
            </a:pPr>
            <a:r>
              <a:rPr lang="en-US" altLang="zh-TW" sz="2000" dirty="0"/>
              <a:t> </a:t>
            </a:r>
            <a:r>
              <a:rPr lang="en-US" altLang="zh-TW" sz="2000" dirty="0" smtClean="0"/>
              <a:t>   </a:t>
            </a:r>
            <a:r>
              <a:rPr lang="en-US" altLang="zh-TW" sz="2000" dirty="0" err="1" smtClean="0"/>
              <a:t>station_name</a:t>
            </a:r>
            <a:r>
              <a:rPr lang="en-US" altLang="zh-TW" sz="2000" dirty="0" smtClean="0"/>
              <a:t>=241 </a:t>
            </a:r>
            <a:r>
              <a:rPr lang="en-US" altLang="zh-TW" sz="2000" b="1" dirty="0"/>
              <a:t>AND</a:t>
            </a:r>
            <a:r>
              <a:rPr lang="en-US" altLang="zh-TW" sz="2000" dirty="0"/>
              <a:t> </a:t>
            </a:r>
            <a:r>
              <a:rPr lang="en-US" altLang="zh-TW" sz="2000" dirty="0" err="1"/>
              <a:t>To_Char</a:t>
            </a:r>
            <a:r>
              <a:rPr lang="en-US" altLang="zh-TW" sz="2000" dirty="0"/>
              <a:t>(</a:t>
            </a:r>
            <a:r>
              <a:rPr lang="en-US" altLang="zh-TW" sz="2000" dirty="0" err="1"/>
              <a:t>rec_date</a:t>
            </a:r>
            <a:r>
              <a:rPr lang="en-US" altLang="zh-TW" sz="2000" dirty="0"/>
              <a:t>, '</a:t>
            </a:r>
            <a:r>
              <a:rPr lang="en-US" altLang="zh-TW" sz="2000" dirty="0" err="1"/>
              <a:t>yyyy</a:t>
            </a:r>
            <a:r>
              <a:rPr lang="en-US" altLang="zh-TW" sz="2000" dirty="0"/>
              <a:t>') </a:t>
            </a:r>
            <a:r>
              <a:rPr lang="en-US" altLang="zh-TW" sz="2000" b="1" dirty="0"/>
              <a:t>BETWEEN</a:t>
            </a:r>
            <a:r>
              <a:rPr lang="en-US" altLang="zh-TW" sz="2000" dirty="0"/>
              <a:t> 1967 </a:t>
            </a:r>
            <a:endParaRPr lang="en-US" altLang="zh-TW" sz="2000" dirty="0" smtClean="0"/>
          </a:p>
          <a:p>
            <a:pPr marL="0" indent="0">
              <a:spcBef>
                <a:spcPts val="0"/>
              </a:spcBef>
              <a:buNone/>
            </a:pPr>
            <a:r>
              <a:rPr lang="en-US" altLang="zh-TW" sz="2000" b="1" dirty="0"/>
              <a:t> </a:t>
            </a:r>
            <a:r>
              <a:rPr lang="en-US" altLang="zh-TW" sz="2000" b="1" dirty="0" smtClean="0"/>
              <a:t>   AND</a:t>
            </a:r>
            <a:r>
              <a:rPr lang="en-US" altLang="zh-TW" sz="2000" dirty="0" smtClean="0"/>
              <a:t> </a:t>
            </a:r>
            <a:r>
              <a:rPr lang="en-US" altLang="zh-TW" sz="2000" dirty="0"/>
              <a:t>2009 </a:t>
            </a:r>
            <a:r>
              <a:rPr lang="en-US" altLang="zh-TW" sz="2000" b="1" dirty="0"/>
              <a:t>ORDER BY</a:t>
            </a:r>
            <a:r>
              <a:rPr lang="en-US" altLang="zh-TW" sz="2000" dirty="0"/>
              <a:t> </a:t>
            </a:r>
            <a:r>
              <a:rPr lang="en-US" altLang="zh-TW" sz="2000" dirty="0" err="1"/>
              <a:t>rec_date</a:t>
            </a:r>
            <a:r>
              <a:rPr lang="en-US" altLang="zh-TW" sz="2000" dirty="0" smtClean="0"/>
              <a:t>;</a:t>
            </a:r>
            <a:endParaRPr lang="en-US" altLang="zh-TW" sz="2000" dirty="0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83568" y="5517232"/>
            <a:ext cx="8388424" cy="1296144"/>
          </a:xfrm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/>
          <a:lstStyle/>
          <a:p>
            <a:r>
              <a:rPr lang="en-US" altLang="zh-TW" sz="2000" b="1" dirty="0"/>
              <a:t>SELECT</a:t>
            </a:r>
            <a:r>
              <a:rPr lang="en-US" altLang="zh-TW" sz="2000" dirty="0"/>
              <a:t> </a:t>
            </a:r>
            <a:r>
              <a:rPr lang="en-US" altLang="zh-TW" sz="2000" dirty="0" err="1">
                <a:solidFill>
                  <a:schemeClr val="tx2"/>
                </a:solidFill>
              </a:rPr>
              <a:t>To_Number</a:t>
            </a:r>
            <a:r>
              <a:rPr lang="en-US" altLang="zh-TW" sz="2000" dirty="0"/>
              <a:t>( </a:t>
            </a:r>
            <a:r>
              <a:rPr lang="en-US" altLang="zh-TW" sz="2000" dirty="0" err="1">
                <a:solidFill>
                  <a:schemeClr val="tx2"/>
                </a:solidFill>
              </a:rPr>
              <a:t>To_Char</a:t>
            </a:r>
            <a:r>
              <a:rPr lang="en-US" altLang="zh-TW" sz="2000" dirty="0"/>
              <a:t>(</a:t>
            </a:r>
            <a:r>
              <a:rPr lang="en-US" altLang="zh-TW" sz="2000" dirty="0" err="1"/>
              <a:t>rec_date</a:t>
            </a:r>
            <a:r>
              <a:rPr lang="en-US" altLang="zh-TW" sz="2000" dirty="0"/>
              <a:t>, </a:t>
            </a:r>
            <a:r>
              <a:rPr lang="en-US" altLang="zh-TW" sz="2000" dirty="0">
                <a:solidFill>
                  <a:srgbClr val="008000"/>
                </a:solidFill>
              </a:rPr>
              <a:t>'</a:t>
            </a:r>
            <a:r>
              <a:rPr lang="en-US" altLang="zh-TW" sz="2000" dirty="0" err="1">
                <a:solidFill>
                  <a:srgbClr val="008000"/>
                </a:solidFill>
              </a:rPr>
              <a:t>yyyymmdd</a:t>
            </a:r>
            <a:r>
              <a:rPr lang="en-US" altLang="zh-TW" sz="2000" dirty="0">
                <a:solidFill>
                  <a:srgbClr val="008000"/>
                </a:solidFill>
              </a:rPr>
              <a:t>'</a:t>
            </a:r>
            <a:r>
              <a:rPr lang="en-US" altLang="zh-TW" sz="2000" dirty="0"/>
              <a:t>) ) date_, temperature temp </a:t>
            </a:r>
            <a:r>
              <a:rPr lang="en-US" altLang="zh-TW" sz="2000" b="1" dirty="0" smtClean="0"/>
              <a:t>FROM</a:t>
            </a:r>
            <a:r>
              <a:rPr lang="en-US" altLang="zh-TW" sz="2000" dirty="0" smtClean="0"/>
              <a:t> </a:t>
            </a:r>
            <a:r>
              <a:rPr lang="en-US" altLang="zh-TW" sz="2000" dirty="0" err="1"/>
              <a:t>dailytemperature</a:t>
            </a:r>
            <a:r>
              <a:rPr lang="en-US" altLang="zh-TW" sz="2000" dirty="0"/>
              <a:t> </a:t>
            </a:r>
            <a:r>
              <a:rPr lang="en-US" altLang="zh-TW" sz="2000" b="1" dirty="0"/>
              <a:t>WHERE</a:t>
            </a:r>
            <a:r>
              <a:rPr lang="en-US" altLang="zh-TW" sz="2000" dirty="0"/>
              <a:t> </a:t>
            </a:r>
            <a:r>
              <a:rPr lang="en-US" altLang="zh-TW" sz="2000" dirty="0" err="1"/>
              <a:t>station_name</a:t>
            </a:r>
            <a:r>
              <a:rPr lang="en-US" altLang="zh-TW" sz="2000" dirty="0" smtClean="0"/>
              <a:t>= 105 </a:t>
            </a:r>
            <a:r>
              <a:rPr lang="en-US" altLang="zh-TW" sz="2000" b="1" dirty="0"/>
              <a:t>AND</a:t>
            </a:r>
            <a:r>
              <a:rPr lang="en-US" altLang="zh-TW" sz="2000" dirty="0"/>
              <a:t> </a:t>
            </a:r>
            <a:r>
              <a:rPr lang="en-US" altLang="zh-TW" sz="2000" dirty="0" err="1" smtClean="0">
                <a:solidFill>
                  <a:schemeClr val="tx2"/>
                </a:solidFill>
              </a:rPr>
              <a:t>To_Char</a:t>
            </a:r>
            <a:r>
              <a:rPr lang="en-US" altLang="zh-TW" sz="2000" dirty="0" smtClean="0"/>
              <a:t>(</a:t>
            </a:r>
            <a:r>
              <a:rPr lang="en-US" altLang="zh-TW" sz="2000" dirty="0" err="1" smtClean="0"/>
              <a:t>rec_date</a:t>
            </a:r>
            <a:r>
              <a:rPr lang="en-US" altLang="zh-TW" sz="2000" dirty="0"/>
              <a:t>, </a:t>
            </a:r>
            <a:r>
              <a:rPr lang="en-US" altLang="zh-TW" sz="2000" dirty="0">
                <a:solidFill>
                  <a:srgbClr val="008000"/>
                </a:solidFill>
              </a:rPr>
              <a:t>'</a:t>
            </a:r>
            <a:r>
              <a:rPr lang="en-US" altLang="zh-TW" sz="2000" dirty="0" err="1">
                <a:solidFill>
                  <a:srgbClr val="008000"/>
                </a:solidFill>
              </a:rPr>
              <a:t>yyyy</a:t>
            </a:r>
            <a:r>
              <a:rPr lang="en-US" altLang="zh-TW" sz="2000" dirty="0">
                <a:solidFill>
                  <a:srgbClr val="008000"/>
                </a:solidFill>
              </a:rPr>
              <a:t>'</a:t>
            </a:r>
            <a:r>
              <a:rPr lang="en-US" altLang="zh-TW" sz="2000" dirty="0"/>
              <a:t>) </a:t>
            </a:r>
            <a:r>
              <a:rPr lang="en-US" altLang="zh-TW" sz="2000" b="1" dirty="0"/>
              <a:t>BETWEEN</a:t>
            </a:r>
            <a:r>
              <a:rPr lang="en-US" altLang="zh-TW" sz="2000" dirty="0"/>
              <a:t> 1967 </a:t>
            </a:r>
            <a:r>
              <a:rPr lang="en-US" altLang="zh-TW" sz="2000" b="1" dirty="0"/>
              <a:t>AND</a:t>
            </a:r>
            <a:r>
              <a:rPr lang="en-US" altLang="zh-TW" sz="2000" dirty="0"/>
              <a:t> 2009 </a:t>
            </a:r>
            <a:r>
              <a:rPr lang="en-US" altLang="zh-TW" sz="2000" b="1" dirty="0"/>
              <a:t>ORDER BY </a:t>
            </a:r>
            <a:r>
              <a:rPr lang="en-US" altLang="zh-TW" sz="2000" dirty="0" err="1"/>
              <a:t>rec_date</a:t>
            </a:r>
            <a:r>
              <a:rPr lang="en-US" altLang="zh-TW" sz="2000" dirty="0"/>
              <a:t>;</a:t>
            </a:r>
            <a:endParaRPr lang="zh-TW" altLang="en-US" sz="2000" dirty="0"/>
          </a:p>
        </p:txBody>
      </p:sp>
      <p:sp>
        <p:nvSpPr>
          <p:cNvPr id="5" name="內容版面配置區 2"/>
          <p:cNvSpPr txBox="1">
            <a:spLocks/>
          </p:cNvSpPr>
          <p:nvPr/>
        </p:nvSpPr>
        <p:spPr bwMode="auto">
          <a:xfrm>
            <a:off x="683568" y="1844824"/>
            <a:ext cx="8388424" cy="720080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18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18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18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18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18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18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altLang="zh-TW" sz="2000" b="1" dirty="0" smtClean="0"/>
              <a:t>SELECT</a:t>
            </a:r>
            <a:r>
              <a:rPr lang="en-US" altLang="zh-TW" sz="2000" dirty="0" smtClean="0"/>
              <a:t> * </a:t>
            </a:r>
            <a:r>
              <a:rPr lang="en-US" altLang="zh-TW" sz="2000" b="1" dirty="0" smtClean="0"/>
              <a:t>FROM</a:t>
            </a:r>
            <a:r>
              <a:rPr lang="en-US" altLang="zh-TW" sz="2000" dirty="0" smtClean="0"/>
              <a:t> stations </a:t>
            </a:r>
            <a:r>
              <a:rPr lang="en-US" altLang="zh-TW" sz="2000" b="1" dirty="0" smtClean="0"/>
              <a:t>WHERE</a:t>
            </a:r>
            <a:r>
              <a:rPr lang="en-US" altLang="zh-TW" sz="2000" dirty="0" smtClean="0"/>
              <a:t> station </a:t>
            </a:r>
            <a:r>
              <a:rPr lang="en-US" altLang="zh-TW" sz="2000" b="1" dirty="0" smtClean="0"/>
              <a:t>IN</a:t>
            </a:r>
            <a:r>
              <a:rPr lang="en-US" altLang="zh-TW" sz="2000" dirty="0" smtClean="0"/>
              <a:t> ('</a:t>
            </a:r>
            <a:r>
              <a:rPr lang="zh-TW" altLang="en-US" sz="2000" dirty="0" smtClean="0">
                <a:solidFill>
                  <a:srgbClr val="FF0000"/>
                </a:solidFill>
              </a:rPr>
              <a:t>宜蘭</a:t>
            </a:r>
            <a:r>
              <a:rPr lang="en-US" altLang="zh-TW" sz="2000" dirty="0" smtClean="0"/>
              <a:t>','</a:t>
            </a:r>
            <a:r>
              <a:rPr lang="zh-TW" altLang="en-US" sz="2000" dirty="0" smtClean="0"/>
              <a:t>桶後</a:t>
            </a:r>
            <a:r>
              <a:rPr lang="en-US" altLang="zh-TW" sz="2000" dirty="0" smtClean="0"/>
              <a:t>','</a:t>
            </a:r>
            <a:r>
              <a:rPr lang="zh-TW" altLang="en-US" sz="2000" dirty="0" smtClean="0"/>
              <a:t>南山</a:t>
            </a:r>
            <a:r>
              <a:rPr lang="en-US" altLang="zh-TW" sz="2000" dirty="0" smtClean="0"/>
              <a:t>','</a:t>
            </a:r>
            <a:r>
              <a:rPr lang="zh-TW" altLang="en-US" sz="2000" dirty="0" smtClean="0"/>
              <a:t>留茂安</a:t>
            </a:r>
            <a:r>
              <a:rPr lang="en-US" altLang="zh-TW" sz="2000" dirty="0" smtClean="0"/>
              <a:t>','</a:t>
            </a:r>
            <a:r>
              <a:rPr lang="zh-TW" altLang="en-US" sz="2000" dirty="0" smtClean="0"/>
              <a:t>梵梵</a:t>
            </a:r>
            <a:r>
              <a:rPr lang="en-US" altLang="zh-TW" sz="2000" dirty="0" smtClean="0"/>
              <a:t>(2)','</a:t>
            </a:r>
            <a:r>
              <a:rPr lang="zh-TW" altLang="en-US" sz="2000" dirty="0" smtClean="0"/>
              <a:t>土場</a:t>
            </a:r>
            <a:r>
              <a:rPr lang="en-US" altLang="zh-TW" sz="2000" dirty="0" smtClean="0"/>
              <a:t>(1)','</a:t>
            </a:r>
            <a:r>
              <a:rPr lang="zh-TW" altLang="en-US" sz="2000" dirty="0" smtClean="0"/>
              <a:t>池端</a:t>
            </a:r>
            <a:r>
              <a:rPr lang="en-US" altLang="zh-TW" sz="2000" dirty="0" smtClean="0"/>
              <a:t>','</a:t>
            </a:r>
            <a:r>
              <a:rPr lang="zh-TW" altLang="en-US" sz="2000" dirty="0" smtClean="0"/>
              <a:t>新北城</a:t>
            </a:r>
            <a:r>
              <a:rPr lang="en-US" altLang="zh-TW" sz="2000" dirty="0" smtClean="0"/>
              <a:t>','</a:t>
            </a:r>
            <a:r>
              <a:rPr lang="zh-TW" altLang="en-US" sz="2000" dirty="0" smtClean="0"/>
              <a:t>新寮</a:t>
            </a:r>
            <a:r>
              <a:rPr lang="en-US" altLang="zh-TW" sz="2000" dirty="0" smtClean="0"/>
              <a:t>(1)') </a:t>
            </a:r>
            <a:r>
              <a:rPr lang="en-US" altLang="zh-TW" sz="2000" b="1" dirty="0" smtClean="0"/>
              <a:t>ORDER BY </a:t>
            </a:r>
            <a:r>
              <a:rPr lang="en-US" altLang="zh-TW" sz="2000" dirty="0" err="1" smtClean="0"/>
              <a:t>oid</a:t>
            </a:r>
            <a:r>
              <a:rPr lang="en-US" altLang="zh-TW" sz="2000" dirty="0" smtClean="0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2587367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83568" y="836712"/>
            <a:ext cx="8388424" cy="5940088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2000" b="1" dirty="0" smtClean="0"/>
              <a:t> SELECT</a:t>
            </a:r>
            <a:r>
              <a:rPr lang="en-US" altLang="zh-TW" sz="2000" dirty="0" smtClean="0"/>
              <a:t> </a:t>
            </a:r>
            <a:r>
              <a:rPr lang="en-US" altLang="zh-TW" sz="2000" dirty="0" err="1"/>
              <a:t>a.date</a:t>
            </a:r>
            <a:r>
              <a:rPr lang="en-US" altLang="zh-TW" sz="2000" dirty="0"/>
              <a:t>_, </a:t>
            </a:r>
            <a:r>
              <a:rPr lang="en-US" altLang="zh-TW" sz="2000" dirty="0" err="1"/>
              <a:t>a.pp</a:t>
            </a:r>
            <a:r>
              <a:rPr lang="en-US" altLang="zh-TW" sz="2000" dirty="0"/>
              <a:t>, </a:t>
            </a:r>
            <a:r>
              <a:rPr lang="en-US" altLang="zh-TW" sz="2000" dirty="0" err="1"/>
              <a:t>a.ss</a:t>
            </a:r>
            <a:r>
              <a:rPr lang="en-US" altLang="zh-TW" sz="2000" dirty="0"/>
              <a:t>, </a:t>
            </a:r>
            <a:r>
              <a:rPr lang="en-US" altLang="zh-TW" sz="2000" dirty="0" err="1"/>
              <a:t>b.pp</a:t>
            </a:r>
            <a:r>
              <a:rPr lang="en-US" altLang="zh-TW" sz="2000" dirty="0"/>
              <a:t>, </a:t>
            </a:r>
            <a:r>
              <a:rPr lang="en-US" altLang="zh-TW" sz="2000" dirty="0" err="1"/>
              <a:t>b.ss</a:t>
            </a:r>
            <a:r>
              <a:rPr lang="en-US" altLang="zh-TW" sz="2000" dirty="0"/>
              <a:t>, </a:t>
            </a:r>
            <a:r>
              <a:rPr lang="en-US" altLang="zh-TW" sz="2000" dirty="0" err="1"/>
              <a:t>c.pp</a:t>
            </a:r>
            <a:r>
              <a:rPr lang="en-US" altLang="zh-TW" sz="2000" dirty="0"/>
              <a:t>, </a:t>
            </a:r>
            <a:r>
              <a:rPr lang="en-US" altLang="zh-TW" sz="2000" dirty="0" err="1"/>
              <a:t>c.ss</a:t>
            </a:r>
            <a:r>
              <a:rPr lang="en-US" altLang="zh-TW" sz="2000" dirty="0"/>
              <a:t>, </a:t>
            </a:r>
            <a:r>
              <a:rPr lang="en-US" altLang="zh-TW" sz="2000" dirty="0" err="1"/>
              <a:t>d.pp</a:t>
            </a:r>
            <a:r>
              <a:rPr lang="en-US" altLang="zh-TW" sz="2000" dirty="0"/>
              <a:t>, </a:t>
            </a:r>
            <a:r>
              <a:rPr lang="en-US" altLang="zh-TW" sz="2000" dirty="0" err="1"/>
              <a:t>d.ss</a:t>
            </a:r>
            <a:r>
              <a:rPr lang="en-US" altLang="zh-TW" sz="2000" dirty="0"/>
              <a:t>, </a:t>
            </a:r>
            <a:r>
              <a:rPr lang="en-US" altLang="zh-TW" sz="2000" dirty="0" err="1"/>
              <a:t>e.pp</a:t>
            </a:r>
            <a:r>
              <a:rPr lang="en-US" altLang="zh-TW" sz="2000" dirty="0"/>
              <a:t>, </a:t>
            </a:r>
            <a:r>
              <a:rPr lang="en-US" altLang="zh-TW" sz="2000" dirty="0" err="1"/>
              <a:t>e.ss</a:t>
            </a:r>
            <a:r>
              <a:rPr lang="en-US" altLang="zh-TW" sz="2000" dirty="0"/>
              <a:t>, </a:t>
            </a:r>
          </a:p>
          <a:p>
            <a:r>
              <a:rPr lang="en-US" altLang="zh-TW" sz="2000" dirty="0" smtClean="0"/>
              <a:t>              </a:t>
            </a:r>
            <a:r>
              <a:rPr lang="en-US" altLang="zh-TW" sz="2000" dirty="0" err="1" smtClean="0"/>
              <a:t>f.pp</a:t>
            </a:r>
            <a:r>
              <a:rPr lang="en-US" altLang="zh-TW" sz="2000" dirty="0"/>
              <a:t>, </a:t>
            </a:r>
            <a:r>
              <a:rPr lang="en-US" altLang="zh-TW" sz="2000" dirty="0" err="1"/>
              <a:t>f.ss</a:t>
            </a:r>
            <a:r>
              <a:rPr lang="en-US" altLang="zh-TW" sz="2000" dirty="0"/>
              <a:t>, </a:t>
            </a:r>
            <a:r>
              <a:rPr lang="en-US" altLang="zh-TW" sz="2000" dirty="0" err="1"/>
              <a:t>g.pp</a:t>
            </a:r>
            <a:r>
              <a:rPr lang="en-US" altLang="zh-TW" sz="2000" dirty="0"/>
              <a:t>, </a:t>
            </a:r>
            <a:r>
              <a:rPr lang="en-US" altLang="zh-TW" sz="2000" dirty="0" err="1"/>
              <a:t>g.ss</a:t>
            </a:r>
            <a:r>
              <a:rPr lang="en-US" altLang="zh-TW" sz="2000" dirty="0"/>
              <a:t>, </a:t>
            </a:r>
            <a:r>
              <a:rPr lang="en-US" altLang="zh-TW" sz="2000" dirty="0" err="1"/>
              <a:t>h.pp</a:t>
            </a:r>
            <a:r>
              <a:rPr lang="en-US" altLang="zh-TW" sz="2000" dirty="0"/>
              <a:t>, </a:t>
            </a:r>
            <a:r>
              <a:rPr lang="en-US" altLang="zh-TW" sz="2000" dirty="0" err="1"/>
              <a:t>h.ss</a:t>
            </a:r>
            <a:r>
              <a:rPr lang="en-US" altLang="zh-TW" sz="2000" dirty="0"/>
              <a:t>, </a:t>
            </a:r>
            <a:r>
              <a:rPr lang="en-US" altLang="zh-TW" sz="2000" dirty="0" err="1"/>
              <a:t>i.pp</a:t>
            </a:r>
            <a:r>
              <a:rPr lang="en-US" altLang="zh-TW" sz="2000" dirty="0"/>
              <a:t>, </a:t>
            </a:r>
            <a:r>
              <a:rPr lang="en-US" altLang="zh-TW" sz="2000" dirty="0" err="1"/>
              <a:t>i.ss</a:t>
            </a:r>
            <a:r>
              <a:rPr lang="en-US" altLang="zh-TW" sz="2000" dirty="0"/>
              <a:t>, </a:t>
            </a:r>
            <a:r>
              <a:rPr lang="en-US" altLang="zh-TW" sz="2000" dirty="0" err="1"/>
              <a:t>j.pp</a:t>
            </a:r>
            <a:r>
              <a:rPr lang="en-US" altLang="zh-TW" sz="2000" dirty="0"/>
              <a:t>, </a:t>
            </a:r>
            <a:r>
              <a:rPr lang="en-US" altLang="zh-TW" sz="2000" dirty="0" err="1"/>
              <a:t>j.ss</a:t>
            </a:r>
            <a:r>
              <a:rPr lang="en-US" altLang="zh-TW" sz="2000" dirty="0"/>
              <a:t> </a:t>
            </a:r>
            <a:endParaRPr lang="en-US" altLang="zh-TW" sz="2000" dirty="0" smtClean="0"/>
          </a:p>
          <a:p>
            <a:r>
              <a:rPr lang="en-US" altLang="zh-TW" sz="2000" b="1" dirty="0" smtClean="0"/>
              <a:t> FROM</a:t>
            </a:r>
          </a:p>
          <a:p>
            <a:endParaRPr lang="en-US" altLang="zh-TW" sz="2000" dirty="0"/>
          </a:p>
          <a:p>
            <a:r>
              <a:rPr lang="en-US" altLang="zh-TW" sz="2000" dirty="0"/>
              <a:t>(</a:t>
            </a:r>
            <a:r>
              <a:rPr lang="en-US" altLang="zh-TW" sz="2000" b="1" dirty="0"/>
              <a:t>SELECT</a:t>
            </a:r>
            <a:r>
              <a:rPr lang="en-US" altLang="zh-TW" sz="2000" dirty="0"/>
              <a:t> </a:t>
            </a:r>
            <a:r>
              <a:rPr lang="en-US" altLang="zh-TW" sz="2000" dirty="0" err="1">
                <a:solidFill>
                  <a:schemeClr val="tx2"/>
                </a:solidFill>
              </a:rPr>
              <a:t>To_Number</a:t>
            </a:r>
            <a:r>
              <a:rPr lang="en-US" altLang="zh-TW" sz="2000" dirty="0"/>
              <a:t>(</a:t>
            </a:r>
            <a:r>
              <a:rPr lang="en-US" altLang="zh-TW" sz="2000" dirty="0" err="1">
                <a:solidFill>
                  <a:schemeClr val="tx2"/>
                </a:solidFill>
              </a:rPr>
              <a:t>To_Char</a:t>
            </a:r>
            <a:r>
              <a:rPr lang="en-US" altLang="zh-TW" sz="2000" dirty="0"/>
              <a:t>(</a:t>
            </a:r>
            <a:r>
              <a:rPr lang="en-US" altLang="zh-TW" sz="2000" dirty="0" err="1"/>
              <a:t>rec_date</a:t>
            </a:r>
            <a:r>
              <a:rPr lang="en-US" altLang="zh-TW" sz="2000" dirty="0"/>
              <a:t>, </a:t>
            </a:r>
            <a:r>
              <a:rPr lang="en-US" altLang="zh-TW" sz="2000" dirty="0">
                <a:solidFill>
                  <a:srgbClr val="009900"/>
                </a:solidFill>
              </a:rPr>
              <a:t>'</a:t>
            </a:r>
            <a:r>
              <a:rPr lang="en-US" altLang="zh-TW" sz="2000" dirty="0" err="1">
                <a:solidFill>
                  <a:srgbClr val="009900"/>
                </a:solidFill>
              </a:rPr>
              <a:t>yyyymmdd</a:t>
            </a:r>
            <a:r>
              <a:rPr lang="en-US" altLang="zh-TW" sz="2000" dirty="0">
                <a:solidFill>
                  <a:srgbClr val="009900"/>
                </a:solidFill>
              </a:rPr>
              <a:t>'</a:t>
            </a:r>
            <a:r>
              <a:rPr lang="en-US" altLang="zh-TW" sz="2000" dirty="0"/>
              <a:t>)) date_, </a:t>
            </a:r>
            <a:r>
              <a:rPr lang="en-US" altLang="zh-TW" sz="2000" dirty="0" smtClean="0"/>
              <a:t>precipitation/10 </a:t>
            </a:r>
            <a:r>
              <a:rPr lang="en-US" altLang="zh-TW" sz="2000" dirty="0" err="1"/>
              <a:t>pp</a:t>
            </a:r>
            <a:r>
              <a:rPr lang="en-US" altLang="zh-TW" sz="2000" dirty="0"/>
              <a:t>, status </a:t>
            </a:r>
            <a:r>
              <a:rPr lang="en-US" altLang="zh-TW" sz="2000" dirty="0" err="1"/>
              <a:t>ss</a:t>
            </a:r>
            <a:r>
              <a:rPr lang="en-US" altLang="zh-TW" sz="2000" dirty="0"/>
              <a:t> </a:t>
            </a:r>
            <a:r>
              <a:rPr lang="en-US" altLang="zh-TW" sz="2000" b="1" dirty="0"/>
              <a:t>FROM</a:t>
            </a:r>
            <a:r>
              <a:rPr lang="en-US" altLang="zh-TW" sz="2000" dirty="0"/>
              <a:t> </a:t>
            </a:r>
            <a:r>
              <a:rPr lang="en-US" altLang="zh-TW" sz="2000" dirty="0" err="1"/>
              <a:t>dailyprecipitation</a:t>
            </a:r>
            <a:r>
              <a:rPr lang="en-US" altLang="zh-TW" sz="2000" dirty="0"/>
              <a:t> </a:t>
            </a:r>
            <a:r>
              <a:rPr lang="en-US" altLang="zh-TW" sz="2000" b="1" dirty="0"/>
              <a:t>WHERE</a:t>
            </a:r>
            <a:r>
              <a:rPr lang="en-US" altLang="zh-TW" sz="2000" dirty="0"/>
              <a:t> </a:t>
            </a:r>
            <a:r>
              <a:rPr lang="en-US" altLang="zh-TW" sz="2000" dirty="0" err="1"/>
              <a:t>station_name</a:t>
            </a:r>
            <a:r>
              <a:rPr lang="en-US" altLang="zh-TW" sz="2000" dirty="0"/>
              <a:t>=105 </a:t>
            </a:r>
            <a:r>
              <a:rPr lang="en-US" altLang="zh-TW" sz="2000" b="1" dirty="0"/>
              <a:t>AND</a:t>
            </a:r>
            <a:r>
              <a:rPr lang="en-US" altLang="zh-TW" sz="2000" dirty="0"/>
              <a:t> </a:t>
            </a:r>
            <a:r>
              <a:rPr lang="en-US" altLang="zh-TW" sz="2000" dirty="0" err="1">
                <a:solidFill>
                  <a:schemeClr val="tx2"/>
                </a:solidFill>
              </a:rPr>
              <a:t>To_Char</a:t>
            </a:r>
            <a:r>
              <a:rPr lang="en-US" altLang="zh-TW" sz="2000" dirty="0"/>
              <a:t>(</a:t>
            </a:r>
            <a:r>
              <a:rPr lang="en-US" altLang="zh-TW" sz="2000" dirty="0" err="1"/>
              <a:t>rec_date</a:t>
            </a:r>
            <a:r>
              <a:rPr lang="en-US" altLang="zh-TW" sz="2000" dirty="0"/>
              <a:t>, </a:t>
            </a:r>
            <a:r>
              <a:rPr lang="en-US" altLang="zh-TW" sz="2000" dirty="0">
                <a:solidFill>
                  <a:srgbClr val="009900"/>
                </a:solidFill>
              </a:rPr>
              <a:t>'</a:t>
            </a:r>
            <a:r>
              <a:rPr lang="en-US" altLang="zh-TW" sz="2000" dirty="0" err="1">
                <a:solidFill>
                  <a:srgbClr val="009900"/>
                </a:solidFill>
              </a:rPr>
              <a:t>yyyy</a:t>
            </a:r>
            <a:r>
              <a:rPr lang="en-US" altLang="zh-TW" sz="2000" dirty="0">
                <a:solidFill>
                  <a:srgbClr val="009900"/>
                </a:solidFill>
              </a:rPr>
              <a:t>'</a:t>
            </a:r>
            <a:r>
              <a:rPr lang="en-US" altLang="zh-TW" sz="2000" dirty="0"/>
              <a:t>) </a:t>
            </a:r>
            <a:r>
              <a:rPr lang="en-US" altLang="zh-TW" sz="2000" b="1" dirty="0"/>
              <a:t>BETWEEN</a:t>
            </a:r>
            <a:r>
              <a:rPr lang="en-US" altLang="zh-TW" sz="2000" dirty="0"/>
              <a:t> 1967 </a:t>
            </a:r>
            <a:r>
              <a:rPr lang="en-US" altLang="zh-TW" sz="2000" b="1" dirty="0"/>
              <a:t>AND</a:t>
            </a:r>
            <a:r>
              <a:rPr lang="en-US" altLang="zh-TW" sz="2000" dirty="0"/>
              <a:t> 2009 </a:t>
            </a:r>
            <a:r>
              <a:rPr lang="en-US" altLang="zh-TW" sz="2000" b="1" dirty="0"/>
              <a:t>ORDER BY </a:t>
            </a:r>
            <a:r>
              <a:rPr lang="en-US" altLang="zh-TW" sz="2000" dirty="0" err="1"/>
              <a:t>rec_date</a:t>
            </a:r>
            <a:r>
              <a:rPr lang="en-US" altLang="zh-TW" sz="2000" dirty="0"/>
              <a:t>) a</a:t>
            </a:r>
            <a:r>
              <a:rPr lang="en-US" altLang="zh-TW" sz="2000" dirty="0" smtClean="0"/>
              <a:t>,</a:t>
            </a:r>
          </a:p>
          <a:p>
            <a:r>
              <a:rPr lang="en-US" altLang="zh-TW" sz="2000" dirty="0" smtClean="0"/>
              <a:t>…</a:t>
            </a:r>
            <a:endParaRPr lang="en-US" altLang="zh-TW" sz="2000" dirty="0"/>
          </a:p>
          <a:p>
            <a:r>
              <a:rPr lang="en-US" altLang="zh-TW" sz="2000" dirty="0"/>
              <a:t>(</a:t>
            </a:r>
            <a:r>
              <a:rPr lang="en-US" altLang="zh-TW" sz="2000" b="1" dirty="0"/>
              <a:t>SELECT</a:t>
            </a:r>
            <a:r>
              <a:rPr lang="en-US" altLang="zh-TW" sz="2000" dirty="0"/>
              <a:t> </a:t>
            </a:r>
            <a:r>
              <a:rPr lang="en-US" altLang="zh-TW" sz="2000" dirty="0" err="1">
                <a:solidFill>
                  <a:schemeClr val="tx2"/>
                </a:solidFill>
              </a:rPr>
              <a:t>To_Number</a:t>
            </a:r>
            <a:r>
              <a:rPr lang="en-US" altLang="zh-TW" sz="2000" dirty="0"/>
              <a:t>(</a:t>
            </a:r>
            <a:r>
              <a:rPr lang="en-US" altLang="zh-TW" sz="2000" dirty="0" err="1">
                <a:solidFill>
                  <a:schemeClr val="tx2"/>
                </a:solidFill>
              </a:rPr>
              <a:t>To_Char</a:t>
            </a:r>
            <a:r>
              <a:rPr lang="en-US" altLang="zh-TW" sz="2000" dirty="0"/>
              <a:t>(</a:t>
            </a:r>
            <a:r>
              <a:rPr lang="en-US" altLang="zh-TW" sz="2000" dirty="0" err="1"/>
              <a:t>rec_date</a:t>
            </a:r>
            <a:r>
              <a:rPr lang="en-US" altLang="zh-TW" sz="2000" dirty="0"/>
              <a:t>, </a:t>
            </a:r>
            <a:r>
              <a:rPr lang="en-US" altLang="zh-TW" sz="2000" dirty="0">
                <a:solidFill>
                  <a:srgbClr val="009900"/>
                </a:solidFill>
              </a:rPr>
              <a:t>'</a:t>
            </a:r>
            <a:r>
              <a:rPr lang="en-US" altLang="zh-TW" sz="2000" dirty="0" err="1">
                <a:solidFill>
                  <a:srgbClr val="009900"/>
                </a:solidFill>
              </a:rPr>
              <a:t>yyyymmdd</a:t>
            </a:r>
            <a:r>
              <a:rPr lang="en-US" altLang="zh-TW" sz="2000" dirty="0">
                <a:solidFill>
                  <a:srgbClr val="009900"/>
                </a:solidFill>
              </a:rPr>
              <a:t>'</a:t>
            </a:r>
            <a:r>
              <a:rPr lang="en-US" altLang="zh-TW" sz="2000" dirty="0"/>
              <a:t>)) date_, </a:t>
            </a:r>
            <a:r>
              <a:rPr lang="en-US" altLang="zh-TW" sz="2000" dirty="0" smtClean="0"/>
              <a:t>precipitation/10 </a:t>
            </a:r>
            <a:r>
              <a:rPr lang="en-US" altLang="zh-TW" sz="2000" dirty="0" err="1"/>
              <a:t>pp</a:t>
            </a:r>
            <a:r>
              <a:rPr lang="en-US" altLang="zh-TW" sz="2000" dirty="0"/>
              <a:t>, status </a:t>
            </a:r>
            <a:r>
              <a:rPr lang="en-US" altLang="zh-TW" sz="2000" dirty="0" err="1"/>
              <a:t>ss</a:t>
            </a:r>
            <a:r>
              <a:rPr lang="en-US" altLang="zh-TW" sz="2000" dirty="0"/>
              <a:t> </a:t>
            </a:r>
            <a:r>
              <a:rPr lang="en-US" altLang="zh-TW" sz="2000" b="1" dirty="0"/>
              <a:t>FROM</a:t>
            </a:r>
            <a:r>
              <a:rPr lang="en-US" altLang="zh-TW" sz="2000" dirty="0"/>
              <a:t> </a:t>
            </a:r>
            <a:r>
              <a:rPr lang="en-US" altLang="zh-TW" sz="2000" dirty="0" err="1"/>
              <a:t>dailyprecipitation</a:t>
            </a:r>
            <a:r>
              <a:rPr lang="en-US" altLang="zh-TW" sz="2000" dirty="0"/>
              <a:t> </a:t>
            </a:r>
            <a:r>
              <a:rPr lang="en-US" altLang="zh-TW" sz="2000" b="1" dirty="0"/>
              <a:t>WHERE</a:t>
            </a:r>
            <a:r>
              <a:rPr lang="en-US" altLang="zh-TW" sz="2000" dirty="0"/>
              <a:t> </a:t>
            </a:r>
            <a:r>
              <a:rPr lang="en-US" altLang="zh-TW" sz="2000" dirty="0" err="1"/>
              <a:t>station_name</a:t>
            </a:r>
            <a:r>
              <a:rPr lang="en-US" altLang="zh-TW" sz="2000" dirty="0"/>
              <a:t>=241 </a:t>
            </a:r>
            <a:r>
              <a:rPr lang="en-US" altLang="zh-TW" sz="2000" b="1" dirty="0"/>
              <a:t>AND</a:t>
            </a:r>
            <a:r>
              <a:rPr lang="en-US" altLang="zh-TW" sz="2000" dirty="0"/>
              <a:t> </a:t>
            </a:r>
            <a:r>
              <a:rPr lang="en-US" altLang="zh-TW" sz="2000" dirty="0" err="1">
                <a:solidFill>
                  <a:schemeClr val="tx2"/>
                </a:solidFill>
              </a:rPr>
              <a:t>To_Char</a:t>
            </a:r>
            <a:r>
              <a:rPr lang="en-US" altLang="zh-TW" sz="2000" dirty="0"/>
              <a:t>(</a:t>
            </a:r>
            <a:r>
              <a:rPr lang="en-US" altLang="zh-TW" sz="2000" dirty="0" err="1"/>
              <a:t>rec_date</a:t>
            </a:r>
            <a:r>
              <a:rPr lang="en-US" altLang="zh-TW" sz="2000" dirty="0"/>
              <a:t>, </a:t>
            </a:r>
            <a:r>
              <a:rPr lang="en-US" altLang="zh-TW" sz="2000" dirty="0">
                <a:solidFill>
                  <a:srgbClr val="009900"/>
                </a:solidFill>
              </a:rPr>
              <a:t>'</a:t>
            </a:r>
            <a:r>
              <a:rPr lang="en-US" altLang="zh-TW" sz="2000" dirty="0" err="1">
                <a:solidFill>
                  <a:srgbClr val="009900"/>
                </a:solidFill>
              </a:rPr>
              <a:t>yyyy</a:t>
            </a:r>
            <a:r>
              <a:rPr lang="en-US" altLang="zh-TW" sz="2000" dirty="0">
                <a:solidFill>
                  <a:srgbClr val="009900"/>
                </a:solidFill>
              </a:rPr>
              <a:t>'</a:t>
            </a:r>
            <a:r>
              <a:rPr lang="en-US" altLang="zh-TW" sz="2000" dirty="0"/>
              <a:t>) </a:t>
            </a:r>
            <a:r>
              <a:rPr lang="en-US" altLang="zh-TW" sz="2000" b="1" dirty="0"/>
              <a:t>BETWEEN</a:t>
            </a:r>
            <a:r>
              <a:rPr lang="en-US" altLang="zh-TW" sz="2000" dirty="0"/>
              <a:t> 1967 </a:t>
            </a:r>
            <a:r>
              <a:rPr lang="en-US" altLang="zh-TW" sz="2000" b="1" dirty="0"/>
              <a:t>AND</a:t>
            </a:r>
            <a:r>
              <a:rPr lang="en-US" altLang="zh-TW" sz="2000" dirty="0"/>
              <a:t> 2009 </a:t>
            </a:r>
            <a:r>
              <a:rPr lang="en-US" altLang="zh-TW" sz="2000" b="1" dirty="0"/>
              <a:t>ORDER BY </a:t>
            </a:r>
            <a:r>
              <a:rPr lang="en-US" altLang="zh-TW" sz="2000" dirty="0" err="1"/>
              <a:t>rec_date</a:t>
            </a:r>
            <a:r>
              <a:rPr lang="en-US" altLang="zh-TW" sz="2000" dirty="0"/>
              <a:t>) </a:t>
            </a:r>
            <a:r>
              <a:rPr lang="en-US" altLang="zh-TW" sz="2000" dirty="0" smtClean="0"/>
              <a:t>j</a:t>
            </a:r>
          </a:p>
          <a:p>
            <a:endParaRPr lang="en-US" altLang="zh-TW" sz="2000" dirty="0"/>
          </a:p>
          <a:p>
            <a:r>
              <a:rPr lang="en-US" altLang="zh-TW" sz="2000" b="1" dirty="0"/>
              <a:t>WHERE </a:t>
            </a:r>
          </a:p>
          <a:p>
            <a:r>
              <a:rPr lang="en-US" altLang="zh-TW" sz="2000" dirty="0" err="1"/>
              <a:t>a.date</a:t>
            </a:r>
            <a:r>
              <a:rPr lang="en-US" altLang="zh-TW" sz="2000" dirty="0"/>
              <a:t>_=</a:t>
            </a:r>
            <a:r>
              <a:rPr lang="en-US" altLang="zh-TW" sz="2000" dirty="0" err="1"/>
              <a:t>b.date</a:t>
            </a:r>
            <a:r>
              <a:rPr lang="en-US" altLang="zh-TW" sz="2000" dirty="0"/>
              <a:t>_</a:t>
            </a:r>
            <a:r>
              <a:rPr lang="en-US" altLang="zh-TW" sz="2000" dirty="0">
                <a:solidFill>
                  <a:srgbClr val="009900"/>
                </a:solidFill>
              </a:rPr>
              <a:t>(+)</a:t>
            </a:r>
            <a:r>
              <a:rPr lang="en-US" altLang="zh-TW" sz="2000" dirty="0"/>
              <a:t> </a:t>
            </a:r>
            <a:r>
              <a:rPr lang="en-US" altLang="zh-TW" sz="2000" b="1" dirty="0"/>
              <a:t>AND</a:t>
            </a:r>
            <a:r>
              <a:rPr lang="en-US" altLang="zh-TW" sz="2000" dirty="0"/>
              <a:t> </a:t>
            </a:r>
            <a:r>
              <a:rPr lang="en-US" altLang="zh-TW" sz="2000" dirty="0" err="1"/>
              <a:t>a.date</a:t>
            </a:r>
            <a:r>
              <a:rPr lang="en-US" altLang="zh-TW" sz="2000" dirty="0"/>
              <a:t>_=</a:t>
            </a:r>
            <a:r>
              <a:rPr lang="en-US" altLang="zh-TW" sz="2000" dirty="0" err="1"/>
              <a:t>c.date</a:t>
            </a:r>
            <a:r>
              <a:rPr lang="en-US" altLang="zh-TW" sz="2000" dirty="0"/>
              <a:t>_</a:t>
            </a:r>
            <a:r>
              <a:rPr lang="en-US" altLang="zh-TW" sz="2000" dirty="0">
                <a:solidFill>
                  <a:srgbClr val="009900"/>
                </a:solidFill>
              </a:rPr>
              <a:t>(+)</a:t>
            </a:r>
            <a:r>
              <a:rPr lang="en-US" altLang="zh-TW" sz="2000" dirty="0"/>
              <a:t> </a:t>
            </a:r>
            <a:r>
              <a:rPr lang="en-US" altLang="zh-TW" sz="2000" b="1" dirty="0"/>
              <a:t>AND</a:t>
            </a:r>
            <a:r>
              <a:rPr lang="en-US" altLang="zh-TW" sz="2000" dirty="0"/>
              <a:t> </a:t>
            </a:r>
            <a:r>
              <a:rPr lang="en-US" altLang="zh-TW" sz="2000" dirty="0" err="1"/>
              <a:t>a.date</a:t>
            </a:r>
            <a:r>
              <a:rPr lang="en-US" altLang="zh-TW" sz="2000" dirty="0"/>
              <a:t>_=</a:t>
            </a:r>
            <a:r>
              <a:rPr lang="en-US" altLang="zh-TW" sz="2000" dirty="0" err="1"/>
              <a:t>d.date</a:t>
            </a:r>
            <a:r>
              <a:rPr lang="en-US" altLang="zh-TW" sz="2000" dirty="0"/>
              <a:t>_</a:t>
            </a:r>
            <a:r>
              <a:rPr lang="en-US" altLang="zh-TW" sz="2000" dirty="0">
                <a:solidFill>
                  <a:srgbClr val="009900"/>
                </a:solidFill>
              </a:rPr>
              <a:t>(+)</a:t>
            </a:r>
            <a:r>
              <a:rPr lang="en-US" altLang="zh-TW" sz="2000" dirty="0"/>
              <a:t> </a:t>
            </a:r>
            <a:r>
              <a:rPr lang="en-US" altLang="zh-TW" sz="2000" b="1" dirty="0"/>
              <a:t>AND</a:t>
            </a:r>
            <a:r>
              <a:rPr lang="en-US" altLang="zh-TW" sz="2000" dirty="0"/>
              <a:t> </a:t>
            </a:r>
            <a:r>
              <a:rPr lang="en-US" altLang="zh-TW" sz="2000" dirty="0" err="1"/>
              <a:t>a.date</a:t>
            </a:r>
            <a:r>
              <a:rPr lang="en-US" altLang="zh-TW" sz="2000" dirty="0"/>
              <a:t>_=</a:t>
            </a:r>
            <a:r>
              <a:rPr lang="en-US" altLang="zh-TW" sz="2000" dirty="0" err="1"/>
              <a:t>e.date</a:t>
            </a:r>
            <a:r>
              <a:rPr lang="en-US" altLang="zh-TW" sz="2000" dirty="0"/>
              <a:t>_</a:t>
            </a:r>
            <a:r>
              <a:rPr lang="en-US" altLang="zh-TW" sz="2000" dirty="0">
                <a:solidFill>
                  <a:srgbClr val="009900"/>
                </a:solidFill>
              </a:rPr>
              <a:t>(+)</a:t>
            </a:r>
            <a:r>
              <a:rPr lang="en-US" altLang="zh-TW" sz="2000" dirty="0"/>
              <a:t> </a:t>
            </a:r>
            <a:r>
              <a:rPr lang="en-US" altLang="zh-TW" sz="2000" b="1" dirty="0"/>
              <a:t>AND</a:t>
            </a:r>
            <a:r>
              <a:rPr lang="en-US" altLang="zh-TW" sz="2000" dirty="0"/>
              <a:t> </a:t>
            </a:r>
            <a:r>
              <a:rPr lang="en-US" altLang="zh-TW" sz="2000" dirty="0" err="1"/>
              <a:t>a.date</a:t>
            </a:r>
            <a:r>
              <a:rPr lang="en-US" altLang="zh-TW" sz="2000" dirty="0"/>
              <a:t>_=</a:t>
            </a:r>
            <a:r>
              <a:rPr lang="en-US" altLang="zh-TW" sz="2000" dirty="0" err="1"/>
              <a:t>f.date</a:t>
            </a:r>
            <a:r>
              <a:rPr lang="en-US" altLang="zh-TW" sz="2000" dirty="0"/>
              <a:t>_</a:t>
            </a:r>
            <a:r>
              <a:rPr lang="en-US" altLang="zh-TW" sz="2000" dirty="0">
                <a:solidFill>
                  <a:srgbClr val="009900"/>
                </a:solidFill>
              </a:rPr>
              <a:t>(+)</a:t>
            </a:r>
            <a:r>
              <a:rPr lang="en-US" altLang="zh-TW" sz="2000" dirty="0"/>
              <a:t> </a:t>
            </a:r>
            <a:r>
              <a:rPr lang="en-US" altLang="zh-TW" sz="2000" b="1" dirty="0"/>
              <a:t>AND</a:t>
            </a:r>
            <a:r>
              <a:rPr lang="en-US" altLang="zh-TW" sz="2000" dirty="0"/>
              <a:t> </a:t>
            </a:r>
            <a:r>
              <a:rPr lang="en-US" altLang="zh-TW" sz="2000" dirty="0" err="1"/>
              <a:t>a.date</a:t>
            </a:r>
            <a:r>
              <a:rPr lang="en-US" altLang="zh-TW" sz="2000" dirty="0"/>
              <a:t>_=</a:t>
            </a:r>
            <a:r>
              <a:rPr lang="en-US" altLang="zh-TW" sz="2000" dirty="0" err="1"/>
              <a:t>g.date</a:t>
            </a:r>
            <a:r>
              <a:rPr lang="en-US" altLang="zh-TW" sz="2000" dirty="0"/>
              <a:t>_</a:t>
            </a:r>
            <a:r>
              <a:rPr lang="en-US" altLang="zh-TW" sz="2000" dirty="0">
                <a:solidFill>
                  <a:srgbClr val="009900"/>
                </a:solidFill>
              </a:rPr>
              <a:t>(+)</a:t>
            </a:r>
            <a:r>
              <a:rPr lang="en-US" altLang="zh-TW" sz="2000" dirty="0"/>
              <a:t> </a:t>
            </a:r>
            <a:r>
              <a:rPr lang="en-US" altLang="zh-TW" sz="2000" b="1" dirty="0"/>
              <a:t>AND</a:t>
            </a:r>
            <a:r>
              <a:rPr lang="en-US" altLang="zh-TW" sz="2000" dirty="0"/>
              <a:t> </a:t>
            </a:r>
            <a:r>
              <a:rPr lang="en-US" altLang="zh-TW" sz="2000" dirty="0" err="1" smtClean="0"/>
              <a:t>a.date</a:t>
            </a:r>
            <a:r>
              <a:rPr lang="en-US" altLang="zh-TW" sz="2000" dirty="0"/>
              <a:t>_=</a:t>
            </a:r>
            <a:r>
              <a:rPr lang="en-US" altLang="zh-TW" sz="2000" dirty="0" err="1"/>
              <a:t>h.date</a:t>
            </a:r>
            <a:r>
              <a:rPr lang="en-US" altLang="zh-TW" sz="2000" dirty="0"/>
              <a:t>_</a:t>
            </a:r>
            <a:r>
              <a:rPr lang="en-US" altLang="zh-TW" sz="2000" dirty="0">
                <a:solidFill>
                  <a:srgbClr val="009900"/>
                </a:solidFill>
              </a:rPr>
              <a:t>(+)</a:t>
            </a:r>
            <a:r>
              <a:rPr lang="en-US" altLang="zh-TW" sz="2000" dirty="0"/>
              <a:t> </a:t>
            </a:r>
            <a:r>
              <a:rPr lang="en-US" altLang="zh-TW" sz="2000" b="1" dirty="0"/>
              <a:t>AND</a:t>
            </a:r>
            <a:r>
              <a:rPr lang="en-US" altLang="zh-TW" sz="2000" dirty="0"/>
              <a:t> </a:t>
            </a:r>
            <a:r>
              <a:rPr lang="en-US" altLang="zh-TW" sz="2000" dirty="0" err="1"/>
              <a:t>a.date</a:t>
            </a:r>
            <a:r>
              <a:rPr lang="en-US" altLang="zh-TW" sz="2000" dirty="0"/>
              <a:t>_=</a:t>
            </a:r>
            <a:r>
              <a:rPr lang="en-US" altLang="zh-TW" sz="2000" dirty="0" err="1"/>
              <a:t>i.date</a:t>
            </a:r>
            <a:r>
              <a:rPr lang="en-US" altLang="zh-TW" sz="2000" dirty="0"/>
              <a:t>_</a:t>
            </a:r>
            <a:r>
              <a:rPr lang="en-US" altLang="zh-TW" sz="2000" dirty="0">
                <a:solidFill>
                  <a:srgbClr val="009900"/>
                </a:solidFill>
              </a:rPr>
              <a:t>(+)</a:t>
            </a:r>
            <a:r>
              <a:rPr lang="en-US" altLang="zh-TW" sz="2000" dirty="0"/>
              <a:t> </a:t>
            </a:r>
            <a:r>
              <a:rPr lang="en-US" altLang="zh-TW" sz="2000" b="1" dirty="0"/>
              <a:t>AND</a:t>
            </a:r>
            <a:r>
              <a:rPr lang="en-US" altLang="zh-TW" sz="2000" dirty="0"/>
              <a:t> </a:t>
            </a:r>
            <a:r>
              <a:rPr lang="en-US" altLang="zh-TW" sz="2000" dirty="0" err="1"/>
              <a:t>a.date</a:t>
            </a:r>
            <a:r>
              <a:rPr lang="en-US" altLang="zh-TW" sz="2000" dirty="0"/>
              <a:t>_=</a:t>
            </a:r>
            <a:r>
              <a:rPr lang="en-US" altLang="zh-TW" sz="2000" dirty="0" err="1"/>
              <a:t>j.date</a:t>
            </a:r>
            <a:r>
              <a:rPr lang="en-US" altLang="zh-TW" sz="2000" dirty="0"/>
              <a:t>_</a:t>
            </a:r>
            <a:r>
              <a:rPr lang="en-US" altLang="zh-TW" sz="2000" dirty="0">
                <a:solidFill>
                  <a:srgbClr val="009900"/>
                </a:solidFill>
              </a:rPr>
              <a:t>(+)</a:t>
            </a:r>
            <a:r>
              <a:rPr lang="en-US" altLang="zh-TW" sz="2000" dirty="0"/>
              <a:t> </a:t>
            </a:r>
            <a:r>
              <a:rPr lang="en-US" altLang="zh-TW" sz="2000" b="1" dirty="0"/>
              <a:t>ORDER BY</a:t>
            </a:r>
            <a:r>
              <a:rPr lang="en-US" altLang="zh-TW" sz="2000" dirty="0"/>
              <a:t> </a:t>
            </a:r>
            <a:r>
              <a:rPr lang="en-US" altLang="zh-TW" sz="2000" dirty="0" err="1"/>
              <a:t>a.date</a:t>
            </a:r>
            <a:r>
              <a:rPr lang="en-US" altLang="zh-TW" sz="2000" dirty="0" smtClean="0"/>
              <a:t>_;</a:t>
            </a:r>
            <a:endParaRPr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986259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4000" dirty="0" smtClean="0"/>
              <a:t>Estimate the Catchment </a:t>
            </a:r>
            <a:r>
              <a:rPr lang="en-US" altLang="zh-TW" sz="4000" dirty="0"/>
              <a:t>Average Rainfall </a:t>
            </a:r>
            <a:r>
              <a:rPr lang="en-US" altLang="zh-TW" sz="4000" dirty="0" smtClean="0"/>
              <a:t>&amp; Temperature</a:t>
            </a:r>
            <a:endParaRPr lang="zh-TW" altLang="en-US" sz="4000" dirty="0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755576" y="1772816"/>
            <a:ext cx="4237112" cy="4359697"/>
          </a:xfrm>
        </p:spPr>
        <p:txBody>
          <a:bodyPr/>
          <a:lstStyle/>
          <a:p>
            <a:r>
              <a:rPr lang="en-US" altLang="zh-TW" dirty="0"/>
              <a:t>Catchment average </a:t>
            </a:r>
            <a:r>
              <a:rPr lang="en-US" altLang="zh-TW" dirty="0" smtClean="0"/>
              <a:t>rainfall were calculated using the interpolation (e.g., </a:t>
            </a:r>
            <a:r>
              <a:rPr lang="en-US" altLang="zh-TW" dirty="0" err="1"/>
              <a:t>k</a:t>
            </a:r>
            <a:r>
              <a:rPr lang="en-US" altLang="zh-TW" dirty="0" err="1" smtClean="0"/>
              <a:t>riging</a:t>
            </a:r>
            <a:r>
              <a:rPr lang="en-US" altLang="zh-TW" dirty="0" smtClean="0"/>
              <a:t>, spline, etc.) or</a:t>
            </a:r>
            <a:r>
              <a:rPr lang="en-US" altLang="zh-TW" dirty="0"/>
              <a:t> </a:t>
            </a:r>
            <a:r>
              <a:rPr lang="en-US" altLang="zh-TW" dirty="0" err="1" smtClean="0">
                <a:solidFill>
                  <a:schemeClr val="tx2"/>
                </a:solidFill>
              </a:rPr>
              <a:t>Thiessen</a:t>
            </a:r>
            <a:r>
              <a:rPr lang="en-US" altLang="zh-TW" dirty="0" smtClean="0">
                <a:solidFill>
                  <a:schemeClr val="tx2"/>
                </a:solidFill>
              </a:rPr>
              <a:t> polygons method</a:t>
            </a:r>
            <a:r>
              <a:rPr lang="en-US" altLang="zh-TW" dirty="0" smtClean="0"/>
              <a:t>.</a:t>
            </a:r>
          </a:p>
          <a:p>
            <a:r>
              <a:rPr lang="en-US" altLang="zh-TW" dirty="0" smtClean="0"/>
              <a:t>Ex: </a:t>
            </a:r>
            <a:r>
              <a:rPr lang="en-US" altLang="zh-TW" dirty="0" err="1" smtClean="0"/>
              <a:t>Thiessen</a:t>
            </a:r>
            <a:r>
              <a:rPr lang="en-US" altLang="zh-TW" dirty="0" smtClean="0"/>
              <a:t> polygon method was defined as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5004048" y="1772816"/>
            <a:ext cx="4176464" cy="4359697"/>
          </a:xfrm>
        </p:spPr>
        <p:txBody>
          <a:bodyPr/>
          <a:lstStyle/>
          <a:p>
            <a:r>
              <a:rPr lang="en-US" altLang="zh-TW" dirty="0" smtClean="0"/>
              <a:t>Catchment average temperature were estimated using the environmental lapse rate.</a:t>
            </a:r>
          </a:p>
          <a:p>
            <a:r>
              <a:rPr lang="en-US" altLang="zh-TW" dirty="0" smtClean="0"/>
              <a:t>Environmental </a:t>
            </a:r>
            <a:r>
              <a:rPr lang="en-US" altLang="zh-TW" dirty="0"/>
              <a:t>lapse </a:t>
            </a:r>
            <a:r>
              <a:rPr lang="en-US" altLang="zh-TW" dirty="0" smtClean="0"/>
              <a:t>rate was defined as</a:t>
            </a:r>
          </a:p>
          <a:p>
            <a:endParaRPr lang="en-US" altLang="zh-TW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/>
              <p:cNvSpPr txBox="1"/>
              <p:nvPr/>
            </p:nvSpPr>
            <p:spPr>
              <a:xfrm>
                <a:off x="5915712" y="5037177"/>
                <a:ext cx="2408095" cy="4912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TW" altLang="en-US" i="1" smtClean="0">
                        <a:latin typeface="Cambria Math"/>
                      </a:rPr>
                      <m:t>𝛾</m:t>
                    </m:r>
                    <m:r>
                      <a:rPr lang="en-US" altLang="zh-TW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altLang="zh-TW" b="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altLang="zh-TW" b="0" i="1" smtClean="0">
                            <a:latin typeface="Cambria Math"/>
                          </a:rPr>
                          <m:t>𝑑𝑇</m:t>
                        </m:r>
                      </m:num>
                      <m:den>
                        <m:r>
                          <a:rPr lang="en-US" altLang="zh-TW" b="0" i="1" smtClean="0">
                            <a:latin typeface="Cambria Math"/>
                          </a:rPr>
                          <m:t>𝑑𝑧</m:t>
                        </m:r>
                      </m:den>
                    </m:f>
                    <m:r>
                      <a:rPr lang="en-US" altLang="zh-TW" b="0" i="1" smtClean="0">
                        <a:latin typeface="Cambria Math"/>
                      </a:rPr>
                      <m:t>=−0.006 </m:t>
                    </m:r>
                    <m:r>
                      <a:rPr lang="en-US" altLang="zh-TW" b="0" i="1" smtClean="0">
                        <a:latin typeface="Cambria Math"/>
                        <a:ea typeface="Cambria Math"/>
                      </a:rPr>
                      <m:t>℃</m:t>
                    </m:r>
                  </m:oMath>
                </a14:m>
                <a:r>
                  <a:rPr lang="en-US" altLang="zh-TW" dirty="0" smtClean="0"/>
                  <a:t>/m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5712" y="5037177"/>
                <a:ext cx="2408095" cy="491288"/>
              </a:xfrm>
              <a:prstGeom prst="rect">
                <a:avLst/>
              </a:prstGeom>
              <a:blipFill rotWithShape="1">
                <a:blip r:embed="rId2"/>
                <a:stretch>
                  <a:fillRect r="-1519" b="-493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5652120" y="6041685"/>
                <a:ext cx="3219151" cy="4116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/>
                            </a:rPr>
                            <m:t>𝑇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/>
                            </a:rPr>
                            <m:t>𝑒𝑠𝑡</m:t>
                          </m:r>
                        </m:sub>
                      </m:sSub>
                      <m:r>
                        <a:rPr lang="en-US" altLang="zh-TW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altLang="zh-TW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TW" altLang="en-US" b="0" i="1" smtClean="0">
                              <a:latin typeface="Cambria Math"/>
                            </a:rPr>
                            <m:t>𝛾</m:t>
                          </m:r>
                          <m:r>
                            <a:rPr lang="zh-TW" altLang="en-US" b="0" i="1" smtClean="0">
                              <a:latin typeface="Cambria Math"/>
                            </a:rPr>
                            <m:t>∙</m:t>
                          </m:r>
                          <m:d>
                            <m:dPr>
                              <m:ctrlPr>
                                <a:rPr lang="en-US" altLang="zh-TW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b="0" i="1" smtClean="0">
                                      <a:latin typeface="Cambria Math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zh-TW" b="0" i="1" smtClean="0">
                                      <a:latin typeface="Cambria Math"/>
                                    </a:rPr>
                                    <m:t>𝑎𝑣𝑔</m:t>
                                  </m:r>
                                </m:sub>
                              </m:sSub>
                              <m:r>
                                <a:rPr lang="en-US" altLang="zh-TW" b="0" i="1" smtClean="0">
                                  <a:latin typeface="Cambria Math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TW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b="0" i="1" smtClean="0">
                                      <a:latin typeface="Cambria Math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zh-TW" b="0" i="1" smtClean="0">
                                      <a:latin typeface="Cambria Math"/>
                                    </a:rPr>
                                    <m:t>𝑜𝑏𝑠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TW" b="0" i="1" smtClean="0">
                              <a:latin typeface="Cambria Math"/>
                            </a:rPr>
                            <m:t>+</m:t>
                          </m:r>
                          <m:r>
                            <a:rPr lang="en-US" altLang="zh-TW" b="0" i="1" smtClean="0">
                              <a:latin typeface="Cambria Math"/>
                            </a:rPr>
                            <m:t>𝑇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/>
                            </a:rPr>
                            <m:t>𝑜𝑏𝑠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2120" y="6041685"/>
                <a:ext cx="3219151" cy="411651"/>
              </a:xfrm>
              <a:prstGeom prst="rect">
                <a:avLst/>
              </a:prstGeom>
              <a:blipFill rotWithShape="1">
                <a:blip r:embed="rId3"/>
                <a:stretch>
                  <a:fillRect b="-441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1691680" y="5345660"/>
                <a:ext cx="1871025" cy="8485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/>
                            </a:rPr>
                            <m:t>𝑒𝑠𝑡</m:t>
                          </m:r>
                        </m:sub>
                      </m:sSub>
                      <m:r>
                        <a:rPr lang="en-US" altLang="zh-TW" b="0" i="1" smtClean="0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TW" b="0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b="0" i="1" smtClean="0">
                              <a:latin typeface="Cambria Math"/>
                            </a:rPr>
                            <m:t>𝑖</m:t>
                          </m:r>
                          <m:r>
                            <a:rPr lang="en-US" altLang="zh-TW" b="0" i="1" smtClean="0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altLang="zh-TW" b="0" i="1" smtClean="0">
                              <a:latin typeface="Cambria Math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TW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latin typeface="Cambria Math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TW" b="0" i="1" smtClean="0">
                              <a:latin typeface="Cambria Math"/>
                              <a:ea typeface="Cambria Math"/>
                            </a:rPr>
                            <m:t>∙</m:t>
                          </m:r>
                          <m:sSub>
                            <m:sSubPr>
                              <m:ctrlPr>
                                <a:rPr lang="en-US" altLang="zh-TW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latin typeface="Cambria Math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1680" y="5345660"/>
                <a:ext cx="1871025" cy="848566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字方塊 7"/>
          <p:cNvSpPr txBox="1"/>
          <p:nvPr/>
        </p:nvSpPr>
        <p:spPr>
          <a:xfrm>
            <a:off x="5309494" y="5508333"/>
            <a:ext cx="6852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 smtClean="0"/>
              <a:t>So,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034237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150938" y="214313"/>
            <a:ext cx="7993062" cy="1462087"/>
          </a:xfrm>
        </p:spPr>
        <p:txBody>
          <a:bodyPr/>
          <a:lstStyle/>
          <a:p>
            <a:r>
              <a:rPr lang="en-US" altLang="zh-TW" sz="3600" dirty="0" smtClean="0"/>
              <a:t>Estimate Catchment Average Rainfall Using </a:t>
            </a:r>
            <a:r>
              <a:rPr lang="en-US" altLang="zh-TW" sz="3600" dirty="0" err="1" smtClean="0"/>
              <a:t>Thiessen</a:t>
            </a:r>
            <a:r>
              <a:rPr lang="en-US" altLang="zh-TW" sz="3600" dirty="0" smtClean="0"/>
              <a:t> Polygons Method</a:t>
            </a:r>
            <a:endParaRPr lang="zh-TW" altLang="en-US" sz="3600" dirty="0"/>
          </a:p>
        </p:txBody>
      </p:sp>
      <p:graphicFrame>
        <p:nvGraphicFramePr>
          <p:cNvPr id="5" name="內容版面配置區 4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916027520"/>
              </p:ext>
            </p:extLst>
          </p:nvPr>
        </p:nvGraphicFramePr>
        <p:xfrm>
          <a:off x="107503" y="2017713"/>
          <a:ext cx="4885184" cy="4348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0081"/>
                <a:gridCol w="1440160"/>
                <a:gridCol w="1296144"/>
                <a:gridCol w="1428799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OID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Station Name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Area (km</a:t>
                      </a:r>
                      <a:r>
                        <a:rPr lang="en-US" altLang="zh-TW" baseline="30000" dirty="0" smtClean="0"/>
                        <a:t>2</a:t>
                      </a:r>
                      <a:r>
                        <a:rPr lang="en-US" altLang="zh-TW" dirty="0" smtClean="0"/>
                        <a:t>)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Weighting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105</a:t>
                      </a:r>
                      <a:endParaRPr lang="zh-TW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b="1" dirty="0" smtClean="0">
                          <a:solidFill>
                            <a:srgbClr val="FF0000"/>
                          </a:solidFill>
                        </a:rPr>
                        <a:t>宜蘭</a:t>
                      </a:r>
                      <a:endParaRPr lang="zh-TW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---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0.000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241</a:t>
                      </a:r>
                      <a:endParaRPr lang="zh-TW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b="1" dirty="0" smtClean="0"/>
                        <a:t>桶後</a:t>
                      </a:r>
                      <a:endParaRPr lang="zh-TW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56.51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0.070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227</a:t>
                      </a:r>
                      <a:endParaRPr lang="zh-TW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b="1" dirty="0" smtClean="0"/>
                        <a:t>南山</a:t>
                      </a:r>
                      <a:endParaRPr lang="zh-TW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144.12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0.177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228</a:t>
                      </a:r>
                      <a:endParaRPr lang="zh-TW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b="1" dirty="0" smtClean="0"/>
                        <a:t>留茂安</a:t>
                      </a:r>
                      <a:endParaRPr lang="zh-TW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129.45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0.159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b="0" dirty="0" smtClean="0"/>
                        <a:t>230</a:t>
                      </a:r>
                      <a:endParaRPr lang="zh-TW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b="1" dirty="0" smtClean="0"/>
                        <a:t>梵梵</a:t>
                      </a:r>
                      <a:r>
                        <a:rPr lang="en-US" altLang="zh-TW" sz="1800" b="1" dirty="0" smtClean="0"/>
                        <a:t>(2)</a:t>
                      </a:r>
                      <a:endParaRPr lang="zh-TW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184.51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0.227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b="0" dirty="0" smtClean="0"/>
                        <a:t>229</a:t>
                      </a:r>
                      <a:endParaRPr lang="zh-TW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b="1" dirty="0" smtClean="0"/>
                        <a:t>土場</a:t>
                      </a:r>
                      <a:r>
                        <a:rPr lang="en-US" altLang="zh-TW" sz="1800" b="1" dirty="0" smtClean="0"/>
                        <a:t>(1)</a:t>
                      </a:r>
                      <a:endParaRPr lang="zh-TW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93.83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0.115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b="0" dirty="0" smtClean="0"/>
                        <a:t>26</a:t>
                      </a:r>
                      <a:endParaRPr lang="zh-TW" altLang="en-US" b="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b="1" dirty="0" smtClean="0"/>
                        <a:t>池端</a:t>
                      </a:r>
                      <a:endParaRPr lang="zh-TW" altLang="en-US" b="1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39.22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0.048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141</a:t>
                      </a:r>
                      <a:endParaRPr lang="zh-TW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b="1" dirty="0" smtClean="0"/>
                        <a:t>新北城</a:t>
                      </a:r>
                      <a:endParaRPr lang="zh-TW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82.09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0.101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231</a:t>
                      </a:r>
                      <a:endParaRPr lang="zh-TW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b="1" dirty="0" smtClean="0"/>
                        <a:t>新寮</a:t>
                      </a:r>
                      <a:r>
                        <a:rPr lang="en-US" altLang="zh-TW" sz="1800" b="1" dirty="0" smtClean="0"/>
                        <a:t>(1)</a:t>
                      </a:r>
                      <a:endParaRPr lang="zh-TW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83.81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0.103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zh-TW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 smtClean="0"/>
                        <a:t>Total:</a:t>
                      </a:r>
                      <a:endParaRPr lang="zh-TW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813.53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1.000</a:t>
                      </a:r>
                      <a:endParaRPr lang="zh-TW" alt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6" name="內容版面配置區 5"/>
          <p:cNvPicPr>
            <a:picLocks noGrp="1" noChangeAspect="1"/>
          </p:cNvPicPr>
          <p:nvPr>
            <p:ph sz="half" idx="2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9" t="2623" r="6041" b="32631"/>
          <a:stretch/>
        </p:blipFill>
        <p:spPr>
          <a:xfrm>
            <a:off x="5013733" y="2017713"/>
            <a:ext cx="4094771" cy="4151144"/>
          </a:xfrm>
        </p:spPr>
      </p:pic>
      <p:grpSp>
        <p:nvGrpSpPr>
          <p:cNvPr id="15" name="群組 14"/>
          <p:cNvGrpSpPr/>
          <p:nvPr/>
        </p:nvGrpSpPr>
        <p:grpSpPr>
          <a:xfrm>
            <a:off x="5364088" y="1772816"/>
            <a:ext cx="3888432" cy="3888432"/>
            <a:chOff x="5364088" y="1772816"/>
            <a:chExt cx="3888432" cy="3888432"/>
          </a:xfrm>
        </p:grpSpPr>
        <p:sp>
          <p:nvSpPr>
            <p:cNvPr id="3" name="文字方塊 2"/>
            <p:cNvSpPr txBox="1"/>
            <p:nvPr/>
          </p:nvSpPr>
          <p:spPr>
            <a:xfrm>
              <a:off x="8532440" y="2152601"/>
              <a:ext cx="47801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dirty="0" smtClean="0"/>
                <a:t>105</a:t>
              </a:r>
              <a:endParaRPr lang="zh-TW" altLang="en-US" sz="1400" dirty="0"/>
            </a:p>
          </p:txBody>
        </p:sp>
        <p:sp>
          <p:nvSpPr>
            <p:cNvPr id="7" name="文字方塊 6"/>
            <p:cNvSpPr txBox="1"/>
            <p:nvPr/>
          </p:nvSpPr>
          <p:spPr>
            <a:xfrm>
              <a:off x="8774504" y="2924944"/>
              <a:ext cx="47801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dirty="0" smtClean="0"/>
                <a:t>141</a:t>
              </a:r>
              <a:endParaRPr lang="zh-TW" altLang="en-US" sz="1400" dirty="0"/>
            </a:p>
          </p:txBody>
        </p:sp>
        <p:sp>
          <p:nvSpPr>
            <p:cNvPr id="8" name="文字方塊 7"/>
            <p:cNvSpPr txBox="1"/>
            <p:nvPr/>
          </p:nvSpPr>
          <p:spPr>
            <a:xfrm>
              <a:off x="8630488" y="3501008"/>
              <a:ext cx="47801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dirty="0" smtClean="0"/>
                <a:t>231</a:t>
              </a:r>
              <a:endParaRPr lang="zh-TW" altLang="en-US" sz="1400" dirty="0"/>
            </a:p>
          </p:txBody>
        </p:sp>
        <p:sp>
          <p:nvSpPr>
            <p:cNvPr id="9" name="文字方塊 8"/>
            <p:cNvSpPr txBox="1"/>
            <p:nvPr/>
          </p:nvSpPr>
          <p:spPr>
            <a:xfrm>
              <a:off x="7308304" y="1772816"/>
              <a:ext cx="47801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dirty="0" smtClean="0"/>
                <a:t>241</a:t>
              </a:r>
              <a:endParaRPr lang="zh-TW" altLang="en-US" sz="1400" dirty="0"/>
            </a:p>
          </p:txBody>
        </p:sp>
        <p:sp>
          <p:nvSpPr>
            <p:cNvPr id="10" name="文字方塊 9"/>
            <p:cNvSpPr txBox="1"/>
            <p:nvPr/>
          </p:nvSpPr>
          <p:spPr>
            <a:xfrm>
              <a:off x="6300192" y="2896320"/>
              <a:ext cx="3802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dirty="0" smtClean="0"/>
                <a:t>26</a:t>
              </a:r>
              <a:endParaRPr lang="zh-TW" altLang="en-US" sz="1400" dirty="0"/>
            </a:p>
          </p:txBody>
        </p:sp>
        <p:sp>
          <p:nvSpPr>
            <p:cNvPr id="11" name="文字方塊 10"/>
            <p:cNvSpPr txBox="1"/>
            <p:nvPr/>
          </p:nvSpPr>
          <p:spPr>
            <a:xfrm>
              <a:off x="7069296" y="3501007"/>
              <a:ext cx="47801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dirty="0" smtClean="0"/>
                <a:t>230</a:t>
              </a:r>
              <a:endParaRPr lang="zh-TW" altLang="en-US" sz="1400" dirty="0"/>
            </a:p>
          </p:txBody>
        </p:sp>
        <p:sp>
          <p:nvSpPr>
            <p:cNvPr id="12" name="文字方塊 11"/>
            <p:cNvSpPr txBox="1"/>
            <p:nvPr/>
          </p:nvSpPr>
          <p:spPr>
            <a:xfrm>
              <a:off x="6490308" y="4149080"/>
              <a:ext cx="47801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dirty="0" smtClean="0"/>
                <a:t>229</a:t>
              </a:r>
              <a:endParaRPr lang="zh-TW" altLang="en-US" sz="1400" dirty="0"/>
            </a:p>
          </p:txBody>
        </p:sp>
        <p:sp>
          <p:nvSpPr>
            <p:cNvPr id="13" name="文字方塊 12"/>
            <p:cNvSpPr txBox="1"/>
            <p:nvPr/>
          </p:nvSpPr>
          <p:spPr>
            <a:xfrm>
              <a:off x="6012292" y="4456857"/>
              <a:ext cx="47801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dirty="0" smtClean="0"/>
                <a:t>228</a:t>
              </a:r>
              <a:endParaRPr lang="zh-TW" altLang="en-US" sz="1400" dirty="0"/>
            </a:p>
          </p:txBody>
        </p:sp>
        <p:sp>
          <p:nvSpPr>
            <p:cNvPr id="14" name="文字方塊 13"/>
            <p:cNvSpPr txBox="1"/>
            <p:nvPr/>
          </p:nvSpPr>
          <p:spPr>
            <a:xfrm>
              <a:off x="5364088" y="5353471"/>
              <a:ext cx="47801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dirty="0" smtClean="0"/>
                <a:t>227</a:t>
              </a:r>
              <a:endParaRPr lang="zh-TW" alt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4182217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Visualization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Map Projections</a:t>
            </a:r>
          </a:p>
          <a:p>
            <a:r>
              <a:rPr lang="en-US" altLang="zh-TW" dirty="0" smtClean="0"/>
              <a:t>Cartographic Generalization</a:t>
            </a:r>
            <a:r>
              <a:rPr lang="zh-TW" altLang="en-US" dirty="0" smtClean="0"/>
              <a:t> </a:t>
            </a:r>
            <a:r>
              <a:rPr lang="en-US" altLang="zh-TW" dirty="0" smtClean="0"/>
              <a:t>(</a:t>
            </a:r>
            <a:r>
              <a:rPr lang="zh-TW" altLang="en-US" dirty="0" smtClean="0"/>
              <a:t>製圖綜合</a:t>
            </a:r>
            <a:r>
              <a:rPr lang="en-US" altLang="zh-TW" dirty="0" smtClean="0"/>
              <a:t>)</a:t>
            </a:r>
          </a:p>
          <a:p>
            <a:pPr lvl="1"/>
            <a:r>
              <a:rPr lang="en-US" altLang="zh-TW" dirty="0" smtClean="0"/>
              <a:t>Thematic Map</a:t>
            </a:r>
          </a:p>
          <a:p>
            <a:pPr lvl="1"/>
            <a:r>
              <a:rPr lang="en-US" altLang="zh-TW" dirty="0" smtClean="0"/>
              <a:t>Label, Symbol, Legend, North Arrow, Scale Bar, </a:t>
            </a:r>
            <a:r>
              <a:rPr lang="en-US" altLang="zh-TW" dirty="0" smtClean="0">
                <a:solidFill>
                  <a:schemeClr val="tx2"/>
                </a:solidFill>
              </a:rPr>
              <a:t>Snapshot</a:t>
            </a:r>
            <a:r>
              <a:rPr lang="en-US" altLang="zh-TW" dirty="0" smtClean="0"/>
              <a:t>, …</a:t>
            </a:r>
          </a:p>
          <a:p>
            <a:pPr lvl="1"/>
            <a:r>
              <a:rPr lang="en-US" altLang="zh-TW" dirty="0"/>
              <a:t>Geographic Map with Shading Effect</a:t>
            </a:r>
            <a:endParaRPr lang="en-US" altLang="zh-TW" dirty="0" smtClean="0"/>
          </a:p>
          <a:p>
            <a:r>
              <a:rPr lang="en-US" altLang="zh-TW" dirty="0" smtClean="0"/>
              <a:t>Animation</a:t>
            </a:r>
          </a:p>
          <a:p>
            <a:r>
              <a:rPr lang="en-US" altLang="zh-TW" dirty="0" smtClean="0"/>
              <a:t>Other Applications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96180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150938" y="214313"/>
            <a:ext cx="7993062" cy="1462087"/>
          </a:xfrm>
        </p:spPr>
        <p:txBody>
          <a:bodyPr/>
          <a:lstStyle/>
          <a:p>
            <a:r>
              <a:rPr lang="en-US" altLang="zh-TW" sz="4000" dirty="0" smtClean="0"/>
              <a:t>Simplify the Real World into the Conceptual Hydrological Model</a:t>
            </a:r>
            <a:endParaRPr lang="zh-TW" altLang="en-US" sz="4000" dirty="0"/>
          </a:p>
        </p:txBody>
      </p:sp>
      <p:pic>
        <p:nvPicPr>
          <p:cNvPr id="7" name="Picture 2" descr="http://www.ihs.ncu.edu.tw/chinese/images/viewer1_chinese.gif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512" y="2204863"/>
            <a:ext cx="5066348" cy="3934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內容版面配置區 5"/>
          <p:cNvGraphicFramePr>
            <a:graphicFrameLocks noGrp="1" noChangeAspect="1"/>
          </p:cNvGraphicFramePr>
          <p:nvPr>
            <p:ph sz="half" idx="2"/>
          </p:nvPr>
        </p:nvGraphicFramePr>
        <p:xfrm>
          <a:off x="5145088" y="2358337"/>
          <a:ext cx="3810000" cy="34335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38" name="Visio" r:id="rId4" imgW="4916962" imgH="4429999" progId="Visio.Drawing.11">
                  <p:embed/>
                </p:oleObj>
              </mc:Choice>
              <mc:Fallback>
                <p:oleObj name="Visio" r:id="rId4" imgW="4916962" imgH="4429999" progId="Visio.Drawing.11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45088" y="2358337"/>
                        <a:ext cx="3810000" cy="343355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文字方塊 7"/>
          <p:cNvSpPr txBox="1"/>
          <p:nvPr/>
        </p:nvSpPr>
        <p:spPr>
          <a:xfrm>
            <a:off x="1331640" y="6021288"/>
            <a:ext cx="12811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Real World</a:t>
            </a:r>
            <a:endParaRPr lang="zh-TW" altLang="en-US" dirty="0"/>
          </a:p>
        </p:txBody>
      </p:sp>
      <p:sp>
        <p:nvSpPr>
          <p:cNvPr id="10" name="文字方塊 9"/>
          <p:cNvSpPr txBox="1"/>
          <p:nvPr/>
        </p:nvSpPr>
        <p:spPr>
          <a:xfrm>
            <a:off x="6280859" y="6021288"/>
            <a:ext cx="2107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Hydrological Model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44237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Visualization (cont.)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1772816"/>
            <a:ext cx="3629714" cy="5129143"/>
          </a:xfrm>
          <a:prstGeom prst="rect">
            <a:avLst/>
          </a:prstGeom>
        </p:spPr>
      </p:pic>
      <p:pic>
        <p:nvPicPr>
          <p:cNvPr id="9" name="內容版面配置區 8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0810" y="2060848"/>
            <a:ext cx="4269622" cy="3012678"/>
          </a:xfrm>
        </p:spPr>
      </p:pic>
      <p:sp>
        <p:nvSpPr>
          <p:cNvPr id="3" name="文字方塊 2"/>
          <p:cNvSpPr txBox="1"/>
          <p:nvPr/>
        </p:nvSpPr>
        <p:spPr>
          <a:xfrm>
            <a:off x="1763688" y="1907540"/>
            <a:ext cx="1769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Watershed Map</a:t>
            </a:r>
            <a:endParaRPr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4211960" y="5001518"/>
            <a:ext cx="30353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Ground Water Province Map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03334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Visualization (cont.)</a:t>
            </a:r>
            <a:endParaRPr lang="zh-TW" altLang="en-US" dirty="0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1756241"/>
            <a:ext cx="3629714" cy="5129143"/>
          </a:xfrm>
        </p:spPr>
      </p:pic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4434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Spatial Topic: Animation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755576" y="1772816"/>
            <a:ext cx="8388424" cy="4359697"/>
          </a:xfrm>
        </p:spPr>
        <p:txBody>
          <a:bodyPr/>
          <a:lstStyle/>
          <a:p>
            <a:r>
              <a:rPr lang="en-US" altLang="zh-TW" sz="2800" dirty="0"/>
              <a:t>Animation is the rapid display of a sequence of images to create an illusion of movement. </a:t>
            </a:r>
            <a:endParaRPr lang="en-US" altLang="zh-TW" sz="2800" dirty="0" smtClean="0"/>
          </a:p>
          <a:p>
            <a:r>
              <a:rPr lang="en-US" altLang="zh-TW" sz="2800" dirty="0" smtClean="0"/>
              <a:t>We can produce the animation using MS PowerPoint or MATLAB etc.</a:t>
            </a:r>
            <a:endParaRPr lang="zh-TW" altLang="en-US" sz="2800" dirty="0"/>
          </a:p>
        </p:txBody>
      </p:sp>
      <p:sp>
        <p:nvSpPr>
          <p:cNvPr id="4" name="文字方塊 3"/>
          <p:cNvSpPr txBox="1"/>
          <p:nvPr/>
        </p:nvSpPr>
        <p:spPr>
          <a:xfrm>
            <a:off x="5941419" y="4280426"/>
            <a:ext cx="32025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Powered by Free </a:t>
            </a:r>
            <a:r>
              <a:rPr lang="en-US" altLang="zh-TW" dirty="0"/>
              <a:t>Video to Flash Converter</a:t>
            </a:r>
            <a:endParaRPr lang="zh-TW" altLang="en-US" dirty="0"/>
          </a:p>
        </p:txBody>
      </p:sp>
    </p:spTree>
    <p:controls>
      <mc:AlternateContent xmlns:mc="http://schemas.openxmlformats.org/markup-compatibility/2006">
        <mc:Choice xmlns:v="urn:schemas-microsoft-com:vml" Requires="v">
          <p:control spid="5129" name="ShockwaveFlash1" r:id="rId2" imgW="4896000" imgH="2879640"/>
        </mc:Choice>
        <mc:Fallback>
          <p:control name="ShockwaveFlash1" r:id="rId2" imgW="4896000" imgH="2879640">
            <p:pic>
              <p:nvPicPr>
                <p:cNvPr id="0" name="ShockwaveFlash1"/>
                <p:cNvPicPr preferRelativeResize="0">
                  <a:picLocks noChangeArrowheads="1" noChangeShapeType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71550" y="3789363"/>
                  <a:ext cx="4895850" cy="287972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91240B29-F687-4F45-9708-019B960494DF}">
                    <a14:hiddenLine xmlns:a14="http://schemas.microsoft.com/office/drawing/2010/main" w="9525">
                      <a:noFill/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487706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 sz="quarter"/>
          </p:nvPr>
        </p:nvSpPr>
        <p:spPr/>
        <p:txBody>
          <a:bodyPr/>
          <a:lstStyle/>
          <a:p>
            <a:r>
              <a:rPr lang="en-US" altLang="zh-TW" dirty="0" smtClean="0"/>
              <a:t>Reference:</a:t>
            </a:r>
            <a:endParaRPr lang="zh-TW" altLang="en-US" dirty="0"/>
          </a:p>
        </p:txBody>
      </p:sp>
      <p:sp>
        <p:nvSpPr>
          <p:cNvPr id="7" name="內容版面配置區 6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8" name="Picture 2" descr="http://esri.sohi.cn/pic/ARC1067.jpg"/>
          <p:cNvPicPr>
            <a:picLocks noGrp="1" noChangeAspect="1" noChangeArrowheads="1"/>
          </p:cNvPicPr>
          <p:nvPr>
            <p:ph sz="quarter" idx="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4151313"/>
            <a:ext cx="1652320" cy="198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字方塊 8"/>
          <p:cNvSpPr txBox="1"/>
          <p:nvPr/>
        </p:nvSpPr>
        <p:spPr>
          <a:xfrm>
            <a:off x="2483768" y="4077072"/>
            <a:ext cx="252028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 err="1" smtClean="0"/>
              <a:t>Maidment</a:t>
            </a:r>
            <a:r>
              <a:rPr lang="en-US" altLang="zh-TW" sz="1400" dirty="0" smtClean="0"/>
              <a:t>, David R., 2002, Arc Hydro GIS for Water Resources, ESRI Press.</a:t>
            </a:r>
            <a:endParaRPr lang="zh-TW" altLang="en-US" sz="1400" dirty="0"/>
          </a:p>
        </p:txBody>
      </p:sp>
      <p:sp>
        <p:nvSpPr>
          <p:cNvPr id="10" name="文字方塊 9"/>
          <p:cNvSpPr txBox="1"/>
          <p:nvPr/>
        </p:nvSpPr>
        <p:spPr>
          <a:xfrm>
            <a:off x="2267744" y="1988840"/>
            <a:ext cx="252028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 err="1" smtClean="0"/>
              <a:t>Beven</a:t>
            </a:r>
            <a:r>
              <a:rPr lang="en-US" altLang="zh-TW" sz="1400" dirty="0" smtClean="0"/>
              <a:t>, Keith J., 2001, Rainfall-Runoff </a:t>
            </a:r>
            <a:r>
              <a:rPr lang="en-US" altLang="zh-TW" sz="1400" dirty="0" err="1" smtClean="0"/>
              <a:t>Modelling</a:t>
            </a:r>
            <a:r>
              <a:rPr lang="en-US" altLang="zh-TW" sz="1400" dirty="0" smtClean="0"/>
              <a:t>: The Primer, Wiley.</a:t>
            </a:r>
            <a:endParaRPr lang="zh-TW" altLang="en-US" sz="1400" dirty="0"/>
          </a:p>
        </p:txBody>
      </p:sp>
      <p:pic>
        <p:nvPicPr>
          <p:cNvPr id="12" name="Picture 2" descr="http://pixhost.me/avaxhome/4e/a2/001ba24e_medium.jpeg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017713"/>
            <a:ext cx="1406652" cy="198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文字方塊 12"/>
          <p:cNvSpPr txBox="1"/>
          <p:nvPr/>
        </p:nvSpPr>
        <p:spPr>
          <a:xfrm>
            <a:off x="6444208" y="1988840"/>
            <a:ext cx="25202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 err="1" smtClean="0"/>
              <a:t>Sens</a:t>
            </a:r>
            <a:r>
              <a:rPr lang="en-US" altLang="zh-TW" sz="1400" dirty="0" smtClean="0"/>
              <a:t>, </a:t>
            </a:r>
            <a:r>
              <a:rPr lang="en-US" altLang="zh-TW" sz="1400" dirty="0" err="1" smtClean="0"/>
              <a:t>Kiven</a:t>
            </a:r>
            <a:r>
              <a:rPr lang="en-US" altLang="zh-TW" sz="1400" dirty="0" smtClean="0"/>
              <a:t>, 2009, Hydrometeorology—Forecasting and Applications, Springer.</a:t>
            </a:r>
            <a:endParaRPr lang="zh-TW" altLang="en-US" sz="1400" dirty="0"/>
          </a:p>
        </p:txBody>
      </p:sp>
      <p:pic>
        <p:nvPicPr>
          <p:cNvPr id="15" name="Picture 4" descr="http://ecx.images-amazon.com/images/I/41PeDjhWBNL.jpg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2017713"/>
            <a:ext cx="1307592" cy="198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0268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smtClean="0"/>
              <a:t>Questions </a:t>
            </a:r>
            <a:r>
              <a:rPr lang="en-US" altLang="zh-TW" dirty="0"/>
              <a:t>or </a:t>
            </a:r>
            <a:r>
              <a:rPr lang="en-US" altLang="zh-TW" dirty="0" smtClean="0"/>
              <a:t>Comments</a:t>
            </a:r>
            <a:r>
              <a:rPr lang="en-US" altLang="zh-TW" dirty="0"/>
              <a:t>?</a:t>
            </a:r>
            <a:endParaRPr lang="zh-TW" altLang="en-US" dirty="0"/>
          </a:p>
        </p:txBody>
      </p:sp>
      <p:sp>
        <p:nvSpPr>
          <p:cNvPr id="5" name="副標題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46214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Outline</a:t>
            </a:r>
            <a:endParaRPr lang="zh-TW" altLang="en-US" dirty="0"/>
          </a:p>
        </p:txBody>
      </p:sp>
      <p:pic>
        <p:nvPicPr>
          <p:cNvPr id="9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6150" y="1834753"/>
            <a:ext cx="6122194" cy="50506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文字方塊 3"/>
          <p:cNvSpPr txBox="1"/>
          <p:nvPr/>
        </p:nvSpPr>
        <p:spPr>
          <a:xfrm>
            <a:off x="5580112" y="5992524"/>
            <a:ext cx="1994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Decision Marking</a:t>
            </a:r>
            <a:r>
              <a:rPr lang="en-US" altLang="zh-TW" baseline="30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*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72909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Delineate Watershed Using Arc Hydro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755576" y="1772816"/>
            <a:ext cx="8388424" cy="5085184"/>
          </a:xfrm>
        </p:spPr>
        <p:txBody>
          <a:bodyPr/>
          <a:lstStyle/>
          <a:p>
            <a:r>
              <a:rPr lang="en-US" altLang="zh-TW" sz="2800" dirty="0"/>
              <a:t>Arc Hydro is a </a:t>
            </a:r>
            <a:r>
              <a:rPr lang="en-US" altLang="zh-TW" sz="2800" dirty="0">
                <a:solidFill>
                  <a:schemeClr val="tx2"/>
                </a:solidFill>
              </a:rPr>
              <a:t>geospatial </a:t>
            </a:r>
            <a:r>
              <a:rPr lang="en-US" altLang="zh-TW" sz="2800" dirty="0" smtClean="0">
                <a:solidFill>
                  <a:schemeClr val="tx2"/>
                </a:solidFill>
              </a:rPr>
              <a:t>&amp; </a:t>
            </a:r>
            <a:r>
              <a:rPr lang="en-US" altLang="zh-TW" sz="2800" dirty="0">
                <a:solidFill>
                  <a:schemeClr val="tx2"/>
                </a:solidFill>
              </a:rPr>
              <a:t>temporal data model</a:t>
            </a:r>
            <a:r>
              <a:rPr lang="en-US" altLang="zh-TW" sz="2800" dirty="0"/>
              <a:t> for water resources that operates with ArcGIS</a:t>
            </a:r>
            <a:r>
              <a:rPr lang="en-US" altLang="zh-TW" sz="2800" dirty="0" smtClean="0"/>
              <a:t>.</a:t>
            </a:r>
          </a:p>
          <a:p>
            <a:r>
              <a:rPr lang="en-US" altLang="zh-TW" sz="2800" dirty="0" smtClean="0"/>
              <a:t>Arc Hydro has an associated set of tools, that populate the </a:t>
            </a:r>
            <a:r>
              <a:rPr lang="en-US" altLang="zh-TW" sz="2800" dirty="0" smtClean="0">
                <a:solidFill>
                  <a:schemeClr val="tx2"/>
                </a:solidFill>
              </a:rPr>
              <a:t>attributes of the features</a:t>
            </a:r>
            <a:r>
              <a:rPr lang="en-US" altLang="zh-TW" sz="2800" dirty="0" smtClean="0"/>
              <a:t> in the data framework, </a:t>
            </a:r>
            <a:r>
              <a:rPr lang="en-US" altLang="zh-TW" sz="2800" dirty="0" smtClean="0">
                <a:solidFill>
                  <a:schemeClr val="tx2"/>
                </a:solidFill>
              </a:rPr>
              <a:t>interconnect features</a:t>
            </a:r>
            <a:r>
              <a:rPr lang="en-US" altLang="zh-TW" sz="2800" dirty="0" smtClean="0"/>
              <a:t> in different data layers, &amp; support </a:t>
            </a:r>
            <a:r>
              <a:rPr lang="en-US" altLang="zh-TW" sz="2800" dirty="0" smtClean="0">
                <a:solidFill>
                  <a:schemeClr val="tx2"/>
                </a:solidFill>
              </a:rPr>
              <a:t>hydrological analysis</a:t>
            </a:r>
            <a:r>
              <a:rPr lang="en-US" altLang="zh-TW" sz="2800" dirty="0" smtClean="0"/>
              <a:t>.</a:t>
            </a:r>
            <a:endParaRPr lang="zh-TW" altLang="en-US" sz="2800" dirty="0"/>
          </a:p>
          <a:p>
            <a:pPr lvl="1"/>
            <a:r>
              <a:rPr lang="en-US" altLang="zh-TW" sz="2400" dirty="0" smtClean="0"/>
              <a:t>Fill sinks</a:t>
            </a:r>
          </a:p>
          <a:p>
            <a:pPr lvl="1"/>
            <a:r>
              <a:rPr lang="en-US" altLang="zh-TW" sz="2400" dirty="0" smtClean="0"/>
              <a:t>Flow Direction</a:t>
            </a:r>
          </a:p>
          <a:p>
            <a:pPr lvl="1"/>
            <a:r>
              <a:rPr lang="en-US" altLang="zh-TW" sz="2400" dirty="0" smtClean="0"/>
              <a:t>Flow Accumulation</a:t>
            </a:r>
          </a:p>
          <a:p>
            <a:pPr lvl="1"/>
            <a:r>
              <a:rPr lang="en-US" altLang="zh-TW" sz="2400" dirty="0" smtClean="0"/>
              <a:t>Stream Networks</a:t>
            </a:r>
            <a:r>
              <a:rPr lang="en-US" altLang="zh-TW" sz="2400" baseline="30000" dirty="0" smtClean="0"/>
              <a:t>*</a:t>
            </a:r>
            <a:endParaRPr lang="en-US" altLang="zh-TW" sz="2400" baseline="30000" dirty="0"/>
          </a:p>
          <a:p>
            <a:r>
              <a:rPr lang="en-US" altLang="zh-TW" sz="2800" dirty="0"/>
              <a:t>Watershed </a:t>
            </a:r>
            <a:r>
              <a:rPr lang="en-US" altLang="zh-TW" sz="2800" dirty="0" smtClean="0"/>
              <a:t>Delineation (Arc Toolbox)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406461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Delineate Watershed Using Arc </a:t>
            </a:r>
            <a:r>
              <a:rPr lang="en-US" altLang="zh-TW" dirty="0" smtClean="0"/>
              <a:t>Hydro (cont.)</a:t>
            </a:r>
            <a:endParaRPr lang="zh-TW" altLang="en-US" dirty="0"/>
          </a:p>
        </p:txBody>
      </p:sp>
      <p:pic>
        <p:nvPicPr>
          <p:cNvPr id="13" name="內容版面配置區 12"/>
          <p:cNvPicPr>
            <a:picLocks noGrp="1" noChangeAspect="1"/>
          </p:cNvPicPr>
          <p:nvPr>
            <p:ph sz="half"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23" r="7644"/>
          <a:stretch/>
        </p:blipFill>
        <p:spPr>
          <a:xfrm>
            <a:off x="1259632" y="1556792"/>
            <a:ext cx="3132000" cy="5342858"/>
          </a:xfrm>
        </p:spPr>
      </p:pic>
      <p:pic>
        <p:nvPicPr>
          <p:cNvPr id="14" name="內容版面配置區 13"/>
          <p:cNvPicPr>
            <a:picLocks noGrp="1" noChangeAspect="1"/>
          </p:cNvPicPr>
          <p:nvPr>
            <p:ph sz="half" idx="2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23" r="7644"/>
          <a:stretch/>
        </p:blipFill>
        <p:spPr>
          <a:xfrm>
            <a:off x="4572000" y="1556792"/>
            <a:ext cx="3132000" cy="5342858"/>
          </a:xfrm>
        </p:spPr>
      </p:pic>
      <p:sp>
        <p:nvSpPr>
          <p:cNvPr id="2" name="文字方塊 1"/>
          <p:cNvSpPr txBox="1"/>
          <p:nvPr/>
        </p:nvSpPr>
        <p:spPr>
          <a:xfrm>
            <a:off x="1" y="1844824"/>
            <a:ext cx="133163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Elevation difference between before and after the </a:t>
            </a:r>
            <a:r>
              <a:rPr lang="en-US" altLang="zh-TW" b="1" dirty="0" smtClean="0"/>
              <a:t>fill sinks</a:t>
            </a:r>
            <a:endParaRPr lang="zh-TW" altLang="en-US" b="1" dirty="0"/>
          </a:p>
        </p:txBody>
      </p:sp>
      <p:sp>
        <p:nvSpPr>
          <p:cNvPr id="9" name="文字方塊 8"/>
          <p:cNvSpPr txBox="1"/>
          <p:nvPr/>
        </p:nvSpPr>
        <p:spPr>
          <a:xfrm>
            <a:off x="7740352" y="4221088"/>
            <a:ext cx="10587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Flow </a:t>
            </a:r>
          </a:p>
          <a:p>
            <a:r>
              <a:rPr lang="en-US" altLang="zh-TW" dirty="0" smtClean="0"/>
              <a:t>direction</a:t>
            </a:r>
            <a:endParaRPr lang="zh-TW" altLang="en-US" dirty="0"/>
          </a:p>
        </p:txBody>
      </p:sp>
      <p:sp>
        <p:nvSpPr>
          <p:cNvPr id="10" name="文字方塊 9"/>
          <p:cNvSpPr txBox="1"/>
          <p:nvPr/>
        </p:nvSpPr>
        <p:spPr>
          <a:xfrm>
            <a:off x="7727925" y="1677591"/>
            <a:ext cx="15966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Flow accumulation</a:t>
            </a:r>
            <a:endParaRPr lang="zh-TW" altLang="en-US" dirty="0"/>
          </a:p>
        </p:txBody>
      </p:sp>
      <p:sp>
        <p:nvSpPr>
          <p:cNvPr id="15" name="文字方塊 14"/>
          <p:cNvSpPr txBox="1"/>
          <p:nvPr/>
        </p:nvSpPr>
        <p:spPr>
          <a:xfrm>
            <a:off x="-36512" y="4211796"/>
            <a:ext cx="1202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DTM/DEM</a:t>
            </a:r>
            <a:endParaRPr lang="zh-TW" altLang="en-US" dirty="0"/>
          </a:p>
        </p:txBody>
      </p:sp>
      <p:sp>
        <p:nvSpPr>
          <p:cNvPr id="16" name="文字方塊 15"/>
          <p:cNvSpPr txBox="1"/>
          <p:nvPr/>
        </p:nvSpPr>
        <p:spPr>
          <a:xfrm>
            <a:off x="7758472" y="2422629"/>
            <a:ext cx="13855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Stream network</a:t>
            </a:r>
            <a:endParaRPr lang="zh-TW" altLang="en-US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0352" y="4869160"/>
            <a:ext cx="1319994" cy="13199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55299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Delineate Watershed Using Arc </a:t>
            </a:r>
            <a:r>
              <a:rPr lang="en-US" altLang="zh-TW" dirty="0" smtClean="0"/>
              <a:t>Hydro (cont.)</a:t>
            </a:r>
            <a:endParaRPr lang="zh-TW" altLang="en-US" dirty="0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sz="half"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8" t="2623" r="3365" b="34381"/>
          <a:stretch/>
        </p:blipFill>
        <p:spPr>
          <a:xfrm>
            <a:off x="828530" y="1844824"/>
            <a:ext cx="4103510" cy="3888426"/>
          </a:xfrm>
        </p:spPr>
      </p:pic>
      <p:pic>
        <p:nvPicPr>
          <p:cNvPr id="6" name="內容版面配置區 5"/>
          <p:cNvPicPr>
            <a:picLocks noGrp="1" noChangeAspect="1"/>
          </p:cNvPicPr>
          <p:nvPr>
            <p:ph sz="half" idx="2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8" t="2620" r="2127" b="29135"/>
          <a:stretch/>
        </p:blipFill>
        <p:spPr>
          <a:xfrm>
            <a:off x="5148064" y="1844824"/>
            <a:ext cx="3838154" cy="3888000"/>
          </a:xfrm>
        </p:spPr>
      </p:pic>
    </p:spTree>
    <p:extLst>
      <p:ext uri="{BB962C8B-B14F-4D97-AF65-F5344CB8AC3E}">
        <p14:creationId xmlns:p14="http://schemas.microsoft.com/office/powerpoint/2010/main" val="690578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Calculate Geographic </a:t>
            </a:r>
            <a:r>
              <a:rPr lang="en-US" altLang="zh-TW" dirty="0" smtClean="0"/>
              <a:t>Characteristics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755576" y="1772816"/>
            <a:ext cx="8388424" cy="4359697"/>
          </a:xfrm>
        </p:spPr>
        <p:txBody>
          <a:bodyPr/>
          <a:lstStyle/>
          <a:p>
            <a:r>
              <a:rPr lang="en-US" altLang="zh-TW" sz="2800" dirty="0" smtClean="0"/>
              <a:t>Catchment Area: 813.56 km</a:t>
            </a:r>
            <a:r>
              <a:rPr lang="en-US" altLang="zh-TW" sz="2800" baseline="30000" dirty="0" smtClean="0"/>
              <a:t>2</a:t>
            </a:r>
            <a:r>
              <a:rPr lang="en-US" altLang="zh-TW" sz="2800" dirty="0" smtClean="0"/>
              <a:t> </a:t>
            </a:r>
            <a:r>
              <a:rPr lang="en-US" altLang="zh-TW" sz="2800" dirty="0" smtClean="0">
                <a:solidFill>
                  <a:srgbClr val="FF0000"/>
                </a:solidFill>
              </a:rPr>
              <a:t>(820.69 km</a:t>
            </a:r>
            <a:r>
              <a:rPr lang="en-US" altLang="zh-TW" sz="2800" baseline="30000" dirty="0" smtClean="0">
                <a:solidFill>
                  <a:srgbClr val="FF0000"/>
                </a:solidFill>
              </a:rPr>
              <a:t>2</a:t>
            </a:r>
            <a:r>
              <a:rPr lang="en-US" altLang="zh-TW" sz="2800" dirty="0" smtClean="0">
                <a:solidFill>
                  <a:srgbClr val="FF0000"/>
                </a:solidFill>
              </a:rPr>
              <a:t>)</a:t>
            </a:r>
          </a:p>
          <a:p>
            <a:r>
              <a:rPr lang="en-US" altLang="zh-TW" sz="2800" dirty="0"/>
              <a:t>Centroid: 303730.27, 2719518.02</a:t>
            </a:r>
            <a:endParaRPr lang="en-US" altLang="zh-TW" sz="2800" dirty="0" smtClean="0"/>
          </a:p>
          <a:p>
            <a:r>
              <a:rPr lang="en-US" altLang="zh-TW" sz="2800" dirty="0" smtClean="0"/>
              <a:t>Basin Average Elevation: 939.08 m</a:t>
            </a:r>
          </a:p>
          <a:p>
            <a:r>
              <a:rPr lang="en-US" altLang="zh-TW" sz="2800" dirty="0" smtClean="0"/>
              <a:t>Mean Slope: 25.41</a:t>
            </a:r>
            <a:r>
              <a:rPr lang="en-US" altLang="zh-TW" sz="2800" baseline="30000" dirty="0" smtClean="0">
                <a:latin typeface="Cambria Math"/>
                <a:ea typeface="Cambria Math"/>
              </a:rPr>
              <a:t>°</a:t>
            </a:r>
            <a:endParaRPr lang="en-US" altLang="zh-TW" sz="2800" baseline="30000" dirty="0" smtClean="0"/>
          </a:p>
          <a:p>
            <a:r>
              <a:rPr lang="en-US" altLang="zh-TW" sz="2800" dirty="0" smtClean="0"/>
              <a:t>Mountain/Valley Orientation: </a:t>
            </a:r>
            <a:r>
              <a:rPr lang="en-US" altLang="zh-TW" sz="2400" dirty="0" smtClean="0"/>
              <a:t>Southwest-Northeast</a:t>
            </a:r>
          </a:p>
          <a:p>
            <a:r>
              <a:rPr lang="en-US" altLang="zh-TW" sz="2800" dirty="0" smtClean="0"/>
              <a:t>…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4238717"/>
            <a:ext cx="3740000" cy="2646667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104" y="4238717"/>
            <a:ext cx="3740000" cy="264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634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Extract the Land Use &amp; Land </a:t>
            </a:r>
            <a:r>
              <a:rPr lang="en-US" altLang="zh-TW" dirty="0" smtClean="0"/>
              <a:t>Cover (LULC)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755576" y="1772816"/>
            <a:ext cx="8388424" cy="5085184"/>
          </a:xfrm>
        </p:spPr>
        <p:txBody>
          <a:bodyPr/>
          <a:lstStyle/>
          <a:p>
            <a:r>
              <a:rPr lang="en-US" altLang="zh-TW" sz="2800" dirty="0" smtClean="0"/>
              <a:t>Acquire from LULC map or digitize from Google Earth or geographic map, …</a:t>
            </a:r>
          </a:p>
          <a:p>
            <a:r>
              <a:rPr lang="en-US" altLang="zh-TW" sz="2800" dirty="0" smtClean="0"/>
              <a:t>Reclassify</a:t>
            </a:r>
          </a:p>
          <a:p>
            <a:pPr lvl="1"/>
            <a:r>
              <a:rPr lang="en-US" altLang="zh-TW" sz="2400" b="1" dirty="0" smtClean="0"/>
              <a:t>Water</a:t>
            </a:r>
            <a:r>
              <a:rPr lang="en-US" altLang="zh-TW" sz="2400" dirty="0" smtClean="0"/>
              <a:t>: wet land/rivers/lakes, </a:t>
            </a:r>
          </a:p>
          <a:p>
            <a:pPr lvl="1"/>
            <a:r>
              <a:rPr lang="en-US" altLang="zh-TW" sz="2400" b="1" dirty="0" smtClean="0"/>
              <a:t>Forest</a:t>
            </a:r>
            <a:r>
              <a:rPr lang="en-US" altLang="zh-TW" sz="2400" dirty="0" smtClean="0"/>
              <a:t>: forest/shrub, </a:t>
            </a:r>
          </a:p>
          <a:p>
            <a:pPr lvl="1"/>
            <a:r>
              <a:rPr lang="en-US" altLang="zh-TW" sz="2400" b="1" dirty="0" smtClean="0"/>
              <a:t>Agricultural land</a:t>
            </a:r>
            <a:r>
              <a:rPr lang="en-US" altLang="zh-TW" sz="2400" dirty="0" smtClean="0"/>
              <a:t>: </a:t>
            </a:r>
            <a:r>
              <a:rPr lang="en-US" altLang="zh-TW" sz="2400" dirty="0"/>
              <a:t>cultivated </a:t>
            </a:r>
            <a:r>
              <a:rPr lang="en-US" altLang="zh-TW" sz="2400" dirty="0" smtClean="0"/>
              <a:t>land/orchard, </a:t>
            </a:r>
          </a:p>
          <a:p>
            <a:pPr lvl="1"/>
            <a:r>
              <a:rPr lang="en-US" altLang="zh-TW" sz="2400" b="1" dirty="0" smtClean="0"/>
              <a:t>Building</a:t>
            </a:r>
            <a:r>
              <a:rPr lang="en-US" altLang="zh-TW" sz="2400" dirty="0" smtClean="0"/>
              <a:t>: urban/roads/building lot, </a:t>
            </a:r>
          </a:p>
          <a:p>
            <a:pPr lvl="1"/>
            <a:r>
              <a:rPr lang="en-US" altLang="zh-TW" sz="2400" b="1" dirty="0" smtClean="0"/>
              <a:t>Grassland</a:t>
            </a:r>
            <a:r>
              <a:rPr lang="en-US" altLang="zh-TW" sz="2400" dirty="0" smtClean="0"/>
              <a:t>: pasture/rangeland</a:t>
            </a:r>
            <a:r>
              <a:rPr lang="en-US" altLang="zh-TW" sz="2400" dirty="0"/>
              <a:t>, </a:t>
            </a:r>
            <a:endParaRPr lang="en-US" altLang="zh-TW" sz="2400" dirty="0" smtClean="0"/>
          </a:p>
          <a:p>
            <a:pPr lvl="1"/>
            <a:r>
              <a:rPr lang="en-US" altLang="zh-TW" sz="2400" b="1" dirty="0" smtClean="0"/>
              <a:t>Bare land</a:t>
            </a:r>
            <a:r>
              <a:rPr lang="en-US" altLang="zh-TW" sz="2400" dirty="0" smtClean="0"/>
              <a:t>: barren land/outcrop/quarry, …</a:t>
            </a:r>
          </a:p>
          <a:p>
            <a:r>
              <a:rPr lang="en-US" altLang="zh-TW" sz="2800" dirty="0" smtClean="0"/>
              <a:t>Calculate the area &amp; </a:t>
            </a:r>
            <a:r>
              <a:rPr lang="en-US" altLang="zh-TW" sz="2800" dirty="0"/>
              <a:t>w</a:t>
            </a:r>
            <a:r>
              <a:rPr lang="en-US" altLang="zh-TW" sz="2800" dirty="0" smtClean="0"/>
              <a:t>eighting for each LULC type by using ArcGIS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5775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Extract </a:t>
            </a:r>
            <a:r>
              <a:rPr lang="en-US" altLang="zh-TW" dirty="0"/>
              <a:t>the Land Use &amp; Land </a:t>
            </a:r>
            <a:r>
              <a:rPr lang="en-US" altLang="zh-TW" dirty="0" smtClean="0"/>
              <a:t>Cover (cont</a:t>
            </a:r>
            <a:r>
              <a:rPr lang="en-US" altLang="zh-TW" dirty="0"/>
              <a:t>.)</a:t>
            </a:r>
            <a:endParaRPr lang="zh-TW" altLang="en-US" dirty="0"/>
          </a:p>
        </p:txBody>
      </p:sp>
      <p:pic>
        <p:nvPicPr>
          <p:cNvPr id="2" name="內容版面配置區 1"/>
          <p:cNvPicPr>
            <a:picLocks noGrp="1" noChangeAspect="1"/>
          </p:cNvPicPr>
          <p:nvPr>
            <p:ph sz="half"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0" t="2621" r="3569" b="30009"/>
          <a:stretch/>
        </p:blipFill>
        <p:spPr>
          <a:xfrm>
            <a:off x="107504" y="2017713"/>
            <a:ext cx="4557458" cy="4679328"/>
          </a:xfrm>
        </p:spPr>
      </p:pic>
      <p:graphicFrame>
        <p:nvGraphicFramePr>
          <p:cNvPr id="7" name="內容版面配置區 6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91225883"/>
              </p:ext>
            </p:extLst>
          </p:nvPr>
        </p:nvGraphicFramePr>
        <p:xfrm>
          <a:off x="4499992" y="3429000"/>
          <a:ext cx="4644008" cy="3383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0160"/>
                <a:gridCol w="1080120"/>
                <a:gridCol w="1296144"/>
                <a:gridCol w="827584"/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TW" sz="1600" dirty="0" smtClean="0"/>
                        <a:t>Type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smtClean="0"/>
                        <a:t>Area (km</a:t>
                      </a:r>
                      <a:r>
                        <a:rPr lang="en-US" altLang="zh-TW" sz="1600" baseline="30000" dirty="0" smtClean="0"/>
                        <a:t>2</a:t>
                      </a:r>
                      <a:r>
                        <a:rPr lang="en-US" altLang="zh-TW" sz="1600" dirty="0" smtClean="0"/>
                        <a:t>)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smtClean="0"/>
                        <a:t>Weighting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smtClean="0"/>
                        <a:t>CN</a:t>
                      </a:r>
                      <a:endParaRPr lang="zh-TW" alt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>
                        <a:buAutoNum type="arabicPeriod"/>
                      </a:pPr>
                      <a:r>
                        <a:rPr lang="en-US" altLang="zh-TW" sz="1600" dirty="0" smtClean="0"/>
                        <a:t>Water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47.50</a:t>
                      </a:r>
                      <a:endParaRPr lang="en-US" altLang="zh-TW" sz="16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0.060</a:t>
                      </a:r>
                      <a:endParaRPr lang="en-US" altLang="zh-TW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100</a:t>
                      </a:r>
                    </a:p>
                  </a:txBody>
                  <a:tcPr marL="9525" marR="9525" marT="9525" marB="0" anchor="ctr"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 smtClean="0"/>
                        <a:t>2.Forest</a:t>
                      </a:r>
                      <a:endParaRPr lang="zh-TW" altLang="en-US" sz="16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644.89</a:t>
                      </a:r>
                      <a:endParaRPr lang="en-US" altLang="zh-TW" sz="16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0.816</a:t>
                      </a:r>
                      <a:endParaRPr lang="en-US" altLang="zh-TW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55</a:t>
                      </a:r>
                    </a:p>
                  </a:txBody>
                  <a:tcPr marL="9525" marR="9525" marT="9525" marB="0"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600" dirty="0" smtClean="0"/>
                        <a:t>3.Agricultural land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67.11</a:t>
                      </a:r>
                      <a:endParaRPr lang="en-US" altLang="zh-TW" sz="16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0.085</a:t>
                      </a:r>
                      <a:endParaRPr lang="en-US" altLang="zh-TW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75</a:t>
                      </a:r>
                    </a:p>
                  </a:txBody>
                  <a:tcPr marL="9525" marR="9525" marT="9525" marB="0"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600" dirty="0" smtClean="0"/>
                        <a:t>4.Building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8.62</a:t>
                      </a:r>
                      <a:endParaRPr lang="en-US" altLang="zh-TW" sz="16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0.011</a:t>
                      </a:r>
                      <a:endParaRPr lang="en-US" altLang="zh-TW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98</a:t>
                      </a:r>
                    </a:p>
                  </a:txBody>
                  <a:tcPr marL="9525" marR="9525" marT="9525" marB="0" anchor="ctr"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b="0" dirty="0" smtClean="0"/>
                        <a:t>5.Grassland</a:t>
                      </a:r>
                      <a:endParaRPr lang="zh-TW" altLang="en-US" sz="1600" b="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1.59</a:t>
                      </a:r>
                      <a:endParaRPr lang="en-US" altLang="zh-TW" sz="16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0.002</a:t>
                      </a:r>
                      <a:endParaRPr lang="en-US" altLang="zh-TW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61</a:t>
                      </a:r>
                    </a:p>
                  </a:txBody>
                  <a:tcPr marL="9525" marR="9525" marT="9525" marB="0" anchor="ctr"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 smtClean="0"/>
                        <a:t>6.Bare land</a:t>
                      </a:r>
                      <a:endParaRPr lang="zh-TW" altLang="en-US" sz="16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20.66</a:t>
                      </a:r>
                      <a:endParaRPr lang="en-US" altLang="zh-TW" sz="16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0.026</a:t>
                      </a:r>
                      <a:endParaRPr lang="en-US" altLang="zh-TW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79</a:t>
                      </a:r>
                    </a:p>
                  </a:txBody>
                  <a:tcPr marL="9525" marR="9525" marT="9525" marB="0"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600" b="1" dirty="0" smtClean="0"/>
                        <a:t>Total</a:t>
                      </a:r>
                      <a:endParaRPr lang="zh-TW" alt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790.38</a:t>
                      </a:r>
                      <a:endParaRPr lang="en-US" altLang="zh-TW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 smtClean="0">
                          <a:solidFill>
                            <a:schemeClr val="tx1"/>
                          </a:solidFill>
                        </a:rPr>
                        <a:t>61</a:t>
                      </a:r>
                      <a:endParaRPr lang="zh-TW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5" name="直線接點 4"/>
          <p:cNvCxnSpPr/>
          <p:nvPr/>
        </p:nvCxnSpPr>
        <p:spPr>
          <a:xfrm flipV="1">
            <a:off x="3203848" y="2132856"/>
            <a:ext cx="2232248" cy="4320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接點 8"/>
          <p:cNvCxnSpPr/>
          <p:nvPr/>
        </p:nvCxnSpPr>
        <p:spPr>
          <a:xfrm flipV="1">
            <a:off x="3419872" y="2132856"/>
            <a:ext cx="2016224" cy="11521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接點 10"/>
          <p:cNvCxnSpPr/>
          <p:nvPr/>
        </p:nvCxnSpPr>
        <p:spPr>
          <a:xfrm flipV="1">
            <a:off x="2699792" y="2132856"/>
            <a:ext cx="2736304" cy="14401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/>
          <p:cNvCxnSpPr/>
          <p:nvPr/>
        </p:nvCxnSpPr>
        <p:spPr>
          <a:xfrm flipV="1">
            <a:off x="1907704" y="2132856"/>
            <a:ext cx="3528392" cy="22322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/>
          <p:cNvCxnSpPr/>
          <p:nvPr/>
        </p:nvCxnSpPr>
        <p:spPr>
          <a:xfrm flipV="1">
            <a:off x="3851920" y="2132856"/>
            <a:ext cx="1584176" cy="19442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字方塊 16"/>
          <p:cNvSpPr txBox="1"/>
          <p:nvPr/>
        </p:nvSpPr>
        <p:spPr>
          <a:xfrm>
            <a:off x="5436096" y="1916832"/>
            <a:ext cx="2230098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altLang="zh-TW" b="1" dirty="0" smtClean="0">
                <a:solidFill>
                  <a:schemeClr val="bg1"/>
                </a:solidFill>
              </a:rPr>
              <a:t>Caution: </a:t>
            </a:r>
            <a:r>
              <a:rPr lang="en-US" altLang="zh-TW" b="1" dirty="0">
                <a:solidFill>
                  <a:schemeClr val="bg1"/>
                </a:solidFill>
              </a:rPr>
              <a:t>m</a:t>
            </a:r>
            <a:r>
              <a:rPr lang="en-US" altLang="zh-TW" b="1" dirty="0" smtClean="0">
                <a:solidFill>
                  <a:schemeClr val="bg1"/>
                </a:solidFill>
              </a:rPr>
              <a:t>ap </a:t>
            </a:r>
            <a:r>
              <a:rPr lang="en-US" altLang="zh-TW" b="1" dirty="0">
                <a:solidFill>
                  <a:schemeClr val="bg1"/>
                </a:solidFill>
              </a:rPr>
              <a:t>g</a:t>
            </a:r>
            <a:r>
              <a:rPr lang="en-US" altLang="zh-TW" b="1" dirty="0" smtClean="0">
                <a:solidFill>
                  <a:schemeClr val="bg1"/>
                </a:solidFill>
              </a:rPr>
              <a:t>ap</a:t>
            </a:r>
            <a:endParaRPr lang="zh-TW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7174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tyle_1">
  <a:themeElements>
    <a:clrScheme name="Blends 3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FFCF01"/>
      </a:accent2>
      <a:accent3>
        <a:srgbClr val="FFFFFF"/>
      </a:accent3>
      <a:accent4>
        <a:srgbClr val="000000"/>
      </a:accent4>
      <a:accent5>
        <a:srgbClr val="AAEFD1"/>
      </a:accent5>
      <a:accent6>
        <a:srgbClr val="E7BB01"/>
      </a:accent6>
      <a:hlink>
        <a:srgbClr val="FF0000"/>
      </a:hlink>
      <a:folHlink>
        <a:srgbClr val="3333CC"/>
      </a:folHlink>
    </a:clrScheme>
    <a:fontScheme name="Blends">
      <a:majorFont>
        <a:latin typeface="Tahoma"/>
        <a:ea typeface="新細明體"/>
        <a:cs typeface=""/>
      </a:majorFont>
      <a:minorFont>
        <a:latin typeface="Tahoma"/>
        <a:ea typeface="新細明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Blends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2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3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4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style_1</Template>
  <TotalTime>27711</TotalTime>
  <Words>1442</Words>
  <Application>Microsoft Office PowerPoint</Application>
  <PresentationFormat>如螢幕大小 (4:3)</PresentationFormat>
  <Paragraphs>272</Paragraphs>
  <Slides>24</Slides>
  <Notes>0</Notes>
  <HiddenSlides>0</HiddenSlides>
  <MMClips>0</MMClips>
  <ScaleCrop>false</ScaleCrop>
  <HeadingPairs>
    <vt:vector size="6" baseType="variant">
      <vt:variant>
        <vt:lpstr>佈景主題</vt:lpstr>
      </vt:variant>
      <vt:variant>
        <vt:i4>1</vt:i4>
      </vt:variant>
      <vt:variant>
        <vt:lpstr>內嵌 OLE 伺服程式</vt:lpstr>
      </vt:variant>
      <vt:variant>
        <vt:i4>1</vt:i4>
      </vt:variant>
      <vt:variant>
        <vt:lpstr>投影片標題</vt:lpstr>
      </vt:variant>
      <vt:variant>
        <vt:i4>24</vt:i4>
      </vt:variant>
    </vt:vector>
  </HeadingPairs>
  <TitlesOfParts>
    <vt:vector size="26" baseType="lpstr">
      <vt:lpstr>style_1</vt:lpstr>
      <vt:lpstr>Visio</vt:lpstr>
      <vt:lpstr>Pre/Post Processes for GWLF</vt:lpstr>
      <vt:lpstr>Simplify the Real World into the Conceptual Hydrological Model</vt:lpstr>
      <vt:lpstr>Outline</vt:lpstr>
      <vt:lpstr>Delineate Watershed Using Arc Hydro</vt:lpstr>
      <vt:lpstr>Delineate Watershed Using Arc Hydro (cont.)</vt:lpstr>
      <vt:lpstr>Delineate Watershed Using Arc Hydro (cont.)</vt:lpstr>
      <vt:lpstr>Calculate Geographic Characteristics</vt:lpstr>
      <vt:lpstr>Extract the Land Use &amp; Land Cover (LULC)</vt:lpstr>
      <vt:lpstr>Extract the Land Use &amp; Land Cover (cont.)</vt:lpstr>
      <vt:lpstr>Fix the gap of the LULC Map</vt:lpstr>
      <vt:lpstr>Soil Conservation Service (SCS) Curve Numbers for Selected Land Use</vt:lpstr>
      <vt:lpstr>Determine the Recession Constant from Historical Hydrograph</vt:lpstr>
      <vt:lpstr>Determine the Recession Constant from Historical Hydrograph (cont.)</vt:lpstr>
      <vt:lpstr>PowerPoint 簡報</vt:lpstr>
      <vt:lpstr>Obtain the Rainfall &amp; Temperature Data from MAPSERV</vt:lpstr>
      <vt:lpstr>PowerPoint 簡報</vt:lpstr>
      <vt:lpstr>Estimate the Catchment Average Rainfall &amp; Temperature</vt:lpstr>
      <vt:lpstr>Estimate Catchment Average Rainfall Using Thiessen Polygons Method</vt:lpstr>
      <vt:lpstr>Visualization</vt:lpstr>
      <vt:lpstr>Visualization (cont.)</vt:lpstr>
      <vt:lpstr>Visualization (cont.)</vt:lpstr>
      <vt:lpstr>Spatial Topic: Animation</vt:lpstr>
      <vt:lpstr>Reference:</vt:lpstr>
      <vt:lpstr>Questions or Comments?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Work Report</dc:title>
  <dc:creator>user</dc:creator>
  <cp:lastModifiedBy>rtsoong</cp:lastModifiedBy>
  <cp:revision>1262</cp:revision>
  <cp:lastPrinted>2011-09-07T16:47:20Z</cp:lastPrinted>
  <dcterms:created xsi:type="dcterms:W3CDTF">2009-10-01T02:37:55Z</dcterms:created>
  <dcterms:modified xsi:type="dcterms:W3CDTF">2012-07-24T06:03:09Z</dcterms:modified>
</cp:coreProperties>
</file>